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Default Extension="fntdata" ContentType="application/x-fontdata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5243048" cy="8577072"/>
  <p:notesSz cx="8577072" cy="15243048"/>
  <p:embeddedFontLst>
    <p:embeddedFont>
      <p:font typeface="Barlow"/>
      <p:regular r:id="rId22"/>
    </p:embeddedFont>
    <p:embeddedFont>
      <p:font typeface="Source Han Sans CN Regular"/>
      <p:regular r:id="rId23"/>
    </p:embeddedFont>
  </p:embeddedFontLst>
  <p:notesMasterIdLst>
    <p:notesMasterId r:id="rId24"/>
  </p:notesMasterId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font" Target="fonts/font0.fntdata"/><Relationship Id="rId23" Type="http://schemas.openxmlformats.org/officeDocument/2006/relationships/font" Target="fonts/font1.fntdata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image" Target="../media/image-1-5.png"/><Relationship Id="rId6" Type="http://schemas.openxmlformats.org/officeDocument/2006/relationships/image" Target="../media/image-1-6.svg"/><Relationship Id="rId7" Type="http://schemas.openxmlformats.org/officeDocument/2006/relationships/image" Target="../media/image-1-7.png"/><Relationship Id="rId8" Type="http://schemas.openxmlformats.org/officeDocument/2006/relationships/image" Target="../media/image-1-8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3" Type="http://schemas.openxmlformats.org/officeDocument/2006/relationships/image" Target="../media/image-12-3.png"/><Relationship Id="rId4" Type="http://schemas.openxmlformats.org/officeDocument/2006/relationships/image" Target="../media/image-12-4.svg"/><Relationship Id="rId5" Type="http://schemas.openxmlformats.org/officeDocument/2006/relationships/image" Target="../media/image-12-5.png"/><Relationship Id="rId6" Type="http://schemas.openxmlformats.org/officeDocument/2006/relationships/image" Target="../media/image-12-6.svg"/><Relationship Id="rId7" Type="http://schemas.openxmlformats.org/officeDocument/2006/relationships/image" Target="../media/image-12-7.png"/><Relationship Id="rId8" Type="http://schemas.openxmlformats.org/officeDocument/2006/relationships/image" Target="../media/image-12-8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svg"/><Relationship Id="rId3" Type="http://schemas.openxmlformats.org/officeDocument/2006/relationships/image" Target="../media/image-16-3.png"/><Relationship Id="rId4" Type="http://schemas.openxmlformats.org/officeDocument/2006/relationships/image" Target="../media/image-16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svg"/><Relationship Id="rId3" Type="http://schemas.openxmlformats.org/officeDocument/2006/relationships/image" Target="../media/image-18-3.png"/><Relationship Id="rId4" Type="http://schemas.openxmlformats.org/officeDocument/2006/relationships/image" Target="../media/image-18-4.svg"/><Relationship Id="rId5" Type="http://schemas.openxmlformats.org/officeDocument/2006/relationships/image" Target="../media/image-18-5.png"/><Relationship Id="rId6" Type="http://schemas.openxmlformats.org/officeDocument/2006/relationships/image" Target="../media/image-18-6.svg"/><Relationship Id="rId7" Type="http://schemas.openxmlformats.org/officeDocument/2006/relationships/image" Target="../media/image-18-7.png"/><Relationship Id="rId8" Type="http://schemas.openxmlformats.org/officeDocument/2006/relationships/image" Target="../media/image-18-8.svg"/><Relationship Id="rId9" Type="http://schemas.openxmlformats.org/officeDocument/2006/relationships/image" Target="../media/image-18-9.png"/><Relationship Id="rId10" Type="http://schemas.openxmlformats.org/officeDocument/2006/relationships/image" Target="../media/image-18-10.svg"/><Relationship Id="rId11" Type="http://schemas.openxmlformats.org/officeDocument/2006/relationships/image" Target="../media/image-18-11.png"/><Relationship Id="rId12" Type="http://schemas.openxmlformats.org/officeDocument/2006/relationships/image" Target="../media/image-18-12.svg"/><Relationship Id="rId13" Type="http://schemas.openxmlformats.org/officeDocument/2006/relationships/image" Target="../media/image-18-13.png"/><Relationship Id="rId14" Type="http://schemas.openxmlformats.org/officeDocument/2006/relationships/image" Target="../media/image-18-14.svg"/><Relationship Id="rId15" Type="http://schemas.openxmlformats.org/officeDocument/2006/relationships/image" Target="../media/image-18-15.png"/><Relationship Id="rId16" Type="http://schemas.openxmlformats.org/officeDocument/2006/relationships/image" Target="../media/image-18-16.svg"/><Relationship Id="rId17" Type="http://schemas.openxmlformats.org/officeDocument/2006/relationships/image" Target="../media/image-18-17.png"/><Relationship Id="rId18" Type="http://schemas.openxmlformats.org/officeDocument/2006/relationships/image" Target="../media/image-18-18.svg"/><Relationship Id="rId19" Type="http://schemas.openxmlformats.org/officeDocument/2006/relationships/image" Target="../media/image-18-19.png"/><Relationship Id="rId20" Type="http://schemas.openxmlformats.org/officeDocument/2006/relationships/image" Target="../media/image-18-20.svg"/><Relationship Id="rId21" Type="http://schemas.openxmlformats.org/officeDocument/2006/relationships/image" Target="../media/image-18-21.png"/><Relationship Id="rId22" Type="http://schemas.openxmlformats.org/officeDocument/2006/relationships/image" Target="../media/image-18-22.svg"/><Relationship Id="rId23" Type="http://schemas.openxmlformats.org/officeDocument/2006/relationships/image" Target="../media/image-18-23.png"/><Relationship Id="rId24" Type="http://schemas.openxmlformats.org/officeDocument/2006/relationships/image" Target="../media/image-18-24.svg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svg"/><Relationship Id="rId3" Type="http://schemas.openxmlformats.org/officeDocument/2006/relationships/image" Target="../media/image-19-3.png"/><Relationship Id="rId4" Type="http://schemas.openxmlformats.org/officeDocument/2006/relationships/image" Target="../media/image-19-4.svg"/><Relationship Id="rId5" Type="http://schemas.openxmlformats.org/officeDocument/2006/relationships/image" Target="../media/image-19-5.png"/><Relationship Id="rId6" Type="http://schemas.openxmlformats.org/officeDocument/2006/relationships/image" Target="../media/image-19-6.svg"/><Relationship Id="rId7" Type="http://schemas.openxmlformats.org/officeDocument/2006/relationships/image" Target="../media/image-19-7.png"/><Relationship Id="rId8" Type="http://schemas.openxmlformats.org/officeDocument/2006/relationships/image" Target="../media/image-19-8.svg"/><Relationship Id="rId9" Type="http://schemas.openxmlformats.org/officeDocument/2006/relationships/image" Target="../media/image-19-9.png"/><Relationship Id="rId10" Type="http://schemas.openxmlformats.org/officeDocument/2006/relationships/image" Target="../media/image-19-10.svg"/><Relationship Id="rId11" Type="http://schemas.openxmlformats.org/officeDocument/2006/relationships/image" Target="../media/image-19-11.png"/><Relationship Id="rId12" Type="http://schemas.openxmlformats.org/officeDocument/2006/relationships/image" Target="../media/image-19-12.svg"/><Relationship Id="rId13" Type="http://schemas.openxmlformats.org/officeDocument/2006/relationships/image" Target="../media/image-19-13.png"/><Relationship Id="rId14" Type="http://schemas.openxmlformats.org/officeDocument/2006/relationships/image" Target="../media/image-19-14.svg"/><Relationship Id="rId15" Type="http://schemas.openxmlformats.org/officeDocument/2006/relationships/image" Target="../media/image-19-15.png"/><Relationship Id="rId16" Type="http://schemas.openxmlformats.org/officeDocument/2006/relationships/image" Target="../media/image-19-16.svg"/><Relationship Id="rId17" Type="http://schemas.openxmlformats.org/officeDocument/2006/relationships/image" Target="../media/image-19-17.png"/><Relationship Id="rId18" Type="http://schemas.openxmlformats.org/officeDocument/2006/relationships/image" Target="../media/image-19-18.svg"/><Relationship Id="rId19" Type="http://schemas.openxmlformats.org/officeDocument/2006/relationships/image" Target="../media/image-19-19.png"/><Relationship Id="rId20" Type="http://schemas.openxmlformats.org/officeDocument/2006/relationships/image" Target="../media/image-19-20.svg"/><Relationship Id="rId21" Type="http://schemas.openxmlformats.org/officeDocument/2006/relationships/image" Target="../media/image-19-21.png"/><Relationship Id="rId22" Type="http://schemas.openxmlformats.org/officeDocument/2006/relationships/image" Target="../media/image-19-22.svg"/><Relationship Id="rId23" Type="http://schemas.openxmlformats.org/officeDocument/2006/relationships/image" Target="../media/image-19-23.png"/><Relationship Id="rId24" Type="http://schemas.openxmlformats.org/officeDocument/2006/relationships/image" Target="../media/image-19-24.svg"/><Relationship Id="rId25" Type="http://schemas.openxmlformats.org/officeDocument/2006/relationships/image" Target="../media/image-19-25.png"/><Relationship Id="rId26" Type="http://schemas.openxmlformats.org/officeDocument/2006/relationships/image" Target="../media/image-19-26.svg"/><Relationship Id="rId27" Type="http://schemas.openxmlformats.org/officeDocument/2006/relationships/image" Target="../media/image-19-27.png"/><Relationship Id="rId28" Type="http://schemas.openxmlformats.org/officeDocument/2006/relationships/image" Target="../media/image-19-28.svg"/><Relationship Id="rId29" Type="http://schemas.openxmlformats.org/officeDocument/2006/relationships/image" Target="../media/image-19-29.png"/><Relationship Id="rId30" Type="http://schemas.openxmlformats.org/officeDocument/2006/relationships/image" Target="../media/image-19-30.svg"/><Relationship Id="rId31" Type="http://schemas.openxmlformats.org/officeDocument/2006/relationships/slideLayout" Target="../slideLayouts/slideLayout1.xml"/><Relationship Id="rId3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svg"/><Relationship Id="rId5" Type="http://schemas.openxmlformats.org/officeDocument/2006/relationships/image" Target="../media/image-20-5.png"/><Relationship Id="rId6" Type="http://schemas.openxmlformats.org/officeDocument/2006/relationships/image" Target="../media/image-20-6.svg"/><Relationship Id="rId7" Type="http://schemas.openxmlformats.org/officeDocument/2006/relationships/image" Target="../media/image-20-7.png"/><Relationship Id="rId8" Type="http://schemas.openxmlformats.org/officeDocument/2006/relationships/image" Target="../media/image-20-8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image" Target="../media/image-6-13.png"/><Relationship Id="rId14" Type="http://schemas.openxmlformats.org/officeDocument/2006/relationships/image" Target="../media/image-6-14.svg"/><Relationship Id="rId15" Type="http://schemas.openxmlformats.org/officeDocument/2006/relationships/image" Target="../media/image-6-15.png"/><Relationship Id="rId16" Type="http://schemas.openxmlformats.org/officeDocument/2006/relationships/image" Target="../media/image-6-16.svg"/><Relationship Id="rId17" Type="http://schemas.openxmlformats.org/officeDocument/2006/relationships/image" Target="../media/image-6-17.png"/><Relationship Id="rId18" Type="http://schemas.openxmlformats.org/officeDocument/2006/relationships/image" Target="../media/image-6-18.svg"/><Relationship Id="rId19" Type="http://schemas.openxmlformats.org/officeDocument/2006/relationships/image" Target="../media/image-6-19.png"/><Relationship Id="rId20" Type="http://schemas.openxmlformats.org/officeDocument/2006/relationships/image" Target="../media/image-6-20.svg"/><Relationship Id="rId21" Type="http://schemas.openxmlformats.org/officeDocument/2006/relationships/image" Target="../media/image-6-21.png"/><Relationship Id="rId22" Type="http://schemas.openxmlformats.org/officeDocument/2006/relationships/image" Target="../media/image-6-22.svg"/><Relationship Id="rId23" Type="http://schemas.openxmlformats.org/officeDocument/2006/relationships/image" Target="../media/image-6-23.png"/><Relationship Id="rId24" Type="http://schemas.openxmlformats.org/officeDocument/2006/relationships/image" Target="../media/image-6-24.svg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243048" cy="857707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028432"/>
            <a:ext cx="15252192" cy="54864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832104" y="1929384"/>
            <a:ext cx="8001000" cy="266090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lang="en-US" sz="60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机器学习的哲学与实践：从知识结构到系统设计</a:t>
            </a:r>
            <a:endParaRPr lang="en-US" sz="6000" dirty="0"/>
          </a:p>
        </p:txBody>
      </p:sp>
      <p:sp>
        <p:nvSpPr>
          <p:cNvPr id="5" name="Text 1"/>
          <p:cNvSpPr txBox="1"/>
          <p:nvPr/>
        </p:nvSpPr>
        <p:spPr>
          <a:xfrm>
            <a:off x="832104" y="676656"/>
            <a:ext cx="1344168" cy="3017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b"/>
          <a:lstStyle/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YOUR LOGO</a:t>
            </a:r>
            <a:endParaRPr lang="en-US" sz="16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104" y="5696712"/>
            <a:ext cx="2633472" cy="594360"/>
          </a:xfrm>
          <a:prstGeom prst="rect">
            <a:avLst/>
          </a:prstGeom>
        </p:spPr>
      </p:pic>
      <p:sp>
        <p:nvSpPr>
          <p:cNvPr id="7" name="Text 2"/>
          <p:cNvSpPr txBox="1"/>
          <p:nvPr/>
        </p:nvSpPr>
        <p:spPr>
          <a:xfrm>
            <a:off x="1161288" y="5797296"/>
            <a:ext cx="1975104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500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汇报人：ShareVip686</a:t>
            </a:r>
            <a:endParaRPr lang="en-US" sz="15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00048" y="585216"/>
            <a:ext cx="493776" cy="91440"/>
          </a:xfrm>
          <a:prstGeom prst="rect">
            <a:avLst/>
          </a:prstGeom>
        </p:spPr>
      </p:pic>
      <p:sp>
        <p:nvSpPr>
          <p:cNvPr id="9" name="Text 3"/>
          <p:cNvSpPr txBox="1"/>
          <p:nvPr/>
        </p:nvSpPr>
        <p:spPr>
          <a:xfrm>
            <a:off x="411480" y="8165592"/>
            <a:ext cx="1837944" cy="26517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Inspiration &amp; Creativity</a:t>
            </a:r>
            <a:endParaRPr lang="en-US" sz="1400" dirty="0"/>
          </a:p>
        </p:txBody>
      </p:sp>
      <p:sp>
        <p:nvSpPr>
          <p:cNvPr id="10" name="Text 4"/>
          <p:cNvSpPr txBox="1"/>
          <p:nvPr/>
        </p:nvSpPr>
        <p:spPr>
          <a:xfrm>
            <a:off x="3511296" y="8165592"/>
            <a:ext cx="1837944" cy="26517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Inspiration &amp; Creativity</a:t>
            </a:r>
            <a:endParaRPr lang="en-US" sz="1400" dirty="0"/>
          </a:p>
        </p:txBody>
      </p:sp>
      <p:sp>
        <p:nvSpPr>
          <p:cNvPr id="11" name="Text 5"/>
          <p:cNvSpPr txBox="1"/>
          <p:nvPr/>
        </p:nvSpPr>
        <p:spPr>
          <a:xfrm>
            <a:off x="6611112" y="8165592"/>
            <a:ext cx="1837944" cy="26517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Inspiration &amp; Creativity</a:t>
            </a:r>
            <a:endParaRPr lang="en-US" sz="1400" dirty="0"/>
          </a:p>
        </p:txBody>
      </p:sp>
      <p:sp>
        <p:nvSpPr>
          <p:cNvPr id="12" name="Text 6"/>
          <p:cNvSpPr txBox="1"/>
          <p:nvPr/>
        </p:nvSpPr>
        <p:spPr>
          <a:xfrm>
            <a:off x="9710928" y="8165592"/>
            <a:ext cx="1837944" cy="26517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Inspiration &amp; Creativity</a:t>
            </a:r>
            <a:endParaRPr lang="en-US" sz="1400" dirty="0"/>
          </a:p>
        </p:txBody>
      </p:sp>
      <p:sp>
        <p:nvSpPr>
          <p:cNvPr id="13" name="Text 7"/>
          <p:cNvSpPr txBox="1"/>
          <p:nvPr/>
        </p:nvSpPr>
        <p:spPr>
          <a:xfrm>
            <a:off x="12810744" y="8165592"/>
            <a:ext cx="1837944" cy="26517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Inspiration &amp; Creativity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1389888" y="475488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极端情况下的系统表现</a:t>
            </a:r>
            <a:endParaRPr lang="en-US" sz="3600" dirty="0"/>
          </a:p>
        </p:txBody>
      </p:sp>
      <p:sp>
        <p:nvSpPr>
          <p:cNvPr id="3" name="Text 1"/>
          <p:cNvSpPr txBox="1"/>
          <p:nvPr/>
        </p:nvSpPr>
        <p:spPr>
          <a:xfrm>
            <a:off x="1325880" y="4041648"/>
            <a:ext cx="5513832" cy="19019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2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toml配置：geometric_mean</a:t>
            </a:r>
            <a:endParaRPr lang="en-US" sz="1200" dirty="0"/>
          </a:p>
          <a:p>
            <a:pPr algn="l">
              <a:lnSpc>
                <a:spcPct val="125000"/>
              </a:lnSpc>
            </a:pPr>
            <a:r>
              <a:rPr lang="en-US" sz="12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[[stage.scoring.component]]</a:t>
            </a:r>
            <a:endParaRPr lang="en-US" sz="1200" dirty="0"/>
          </a:p>
          <a:p>
            <a:pPr algn="l">
              <a:lnSpc>
                <a:spcPct val="125000"/>
              </a:lnSpc>
            </a:pPr>
            <a:r>
              <a:rPr lang="en-US" sz="12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[stage.scoring.component.Qed]  # 类药性（基于统计）</a:t>
            </a:r>
            <a:endParaRPr lang="en-US" sz="1200" dirty="0"/>
          </a:p>
          <a:p>
            <a:pPr algn="l">
              <a:lnSpc>
                <a:spcPct val="125000"/>
              </a:lnSpc>
            </a:pPr>
            <a:r>
              <a:rPr lang="en-US" sz="12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weight = 1.0</a:t>
            </a:r>
            <a:endParaRPr lang="en-US" sz="1200" dirty="0"/>
          </a:p>
          <a:p>
            <a:pPr algn="l">
              <a:lnSpc>
                <a:spcPct val="125000"/>
              </a:lnSpc>
            </a:pPr>
            <a:r>
              <a:rPr lang="en-US" sz="12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[stage.scoring.component.SlogP]  # LogP优化</a:t>
            </a:r>
            <a:endParaRPr lang="en-US" sz="1200" dirty="0"/>
          </a:p>
          <a:p>
            <a:pPr algn="l">
              <a:lnSpc>
                <a:spcPct val="125000"/>
              </a:lnSpc>
            </a:pPr>
            <a:r>
              <a:rPr lang="en-US" sz="12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weight = 0.8</a:t>
            </a:r>
            <a:endParaRPr lang="en-US" sz="1200" dirty="0"/>
          </a:p>
          <a:p>
            <a:pPr algn="l">
              <a:lnSpc>
                <a:spcPct val="125000"/>
              </a:lnSpc>
            </a:pPr>
            <a:r>
              <a:rPr lang="en-US" sz="12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[stage.scoring.component.CustomAlerts]  # 避免坏结构</a:t>
            </a:r>
            <a:endParaRPr lang="en-US" sz="1200" dirty="0"/>
          </a:p>
          <a:p>
            <a:pPr algn="l">
              <a:lnSpc>
                <a:spcPct val="125000"/>
              </a:lnSpc>
            </a:pPr>
            <a:r>
              <a:rPr lang="en-US" sz="12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weight = 1.0</a:t>
            </a:r>
            <a:endParaRPr lang="en-US" sz="1200" dirty="0"/>
          </a:p>
        </p:txBody>
      </p:sp>
      <p:sp>
        <p:nvSpPr>
          <p:cNvPr id="4" name="Text 2"/>
          <p:cNvSpPr txBox="1"/>
          <p:nvPr/>
        </p:nvSpPr>
        <p:spPr>
          <a:xfrm>
            <a:off x="8375904" y="4041648"/>
            <a:ext cx="5522976" cy="19019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化学空间的语法（从prior model）</a:t>
            </a:r>
            <a:endParaRPr lang="en-US" sz="1500" dirty="0"/>
          </a:p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统计规律（QED是基于已知药物的分布）</a:t>
            </a:r>
            <a:endParaRPr lang="en-US" sz="1500" dirty="0"/>
          </a:p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约束满足（Lipinski规则、分子量范围）</a:t>
            </a:r>
            <a:endParaRPr lang="en-US" sz="1500" dirty="0"/>
          </a:p>
        </p:txBody>
      </p:sp>
      <p:sp>
        <p:nvSpPr>
          <p:cNvPr id="5" name="Text 3"/>
          <p:cNvSpPr txBox="1"/>
          <p:nvPr/>
        </p:nvSpPr>
        <p:spPr>
          <a:xfrm>
            <a:off x="1325880" y="3557016"/>
            <a:ext cx="5513832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仅用规则引导的版本</a:t>
            </a:r>
            <a:endParaRPr lang="en-US" sz="1800" dirty="0"/>
          </a:p>
        </p:txBody>
      </p:sp>
      <p:sp>
        <p:nvSpPr>
          <p:cNvPr id="6" name="Text 4"/>
          <p:cNvSpPr txBox="1"/>
          <p:nvPr/>
        </p:nvSpPr>
        <p:spPr>
          <a:xfrm>
            <a:off x="8375904" y="3547872"/>
            <a:ext cx="5522976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学习的内容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1325880" y="3968496"/>
            <a:ext cx="5330952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4352E7">
                <a:alpha val="60000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8375904" y="3968496"/>
            <a:ext cx="529437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4352E7">
                <a:alpha val="60000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9" name="Text 7"/>
          <p:cNvSpPr txBox="1"/>
          <p:nvPr/>
        </p:nvSpPr>
        <p:spPr>
          <a:xfrm>
            <a:off x="1325880" y="3054096"/>
            <a:ext cx="1051560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4352E7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Step1</a:t>
            </a:r>
            <a:endParaRPr lang="en-US" sz="2000" dirty="0"/>
          </a:p>
        </p:txBody>
      </p:sp>
      <p:sp>
        <p:nvSpPr>
          <p:cNvPr id="10" name="Text 8"/>
          <p:cNvSpPr txBox="1"/>
          <p:nvPr/>
        </p:nvSpPr>
        <p:spPr>
          <a:xfrm>
            <a:off x="8366760" y="3054096"/>
            <a:ext cx="1124712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4352E7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Step2</a:t>
            </a:r>
            <a:endParaRPr lang="en-US" sz="20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4681728" y="566928"/>
            <a:ext cx="8375904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机器必须学习吗？</a:t>
            </a:r>
            <a:endParaRPr lang="en-US" sz="2800" dirty="0"/>
          </a:p>
        </p:txBody>
      </p:sp>
      <p:sp>
        <p:nvSpPr>
          <p:cNvPr id="3" name="Text 1"/>
          <p:cNvSpPr txBox="1"/>
          <p:nvPr/>
        </p:nvSpPr>
        <p:spPr>
          <a:xfrm>
            <a:off x="14054328" y="566928"/>
            <a:ext cx="43891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4654296" y="1527048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5" name="Text 3"/>
          <p:cNvSpPr txBox="1"/>
          <p:nvPr/>
        </p:nvSpPr>
        <p:spPr>
          <a:xfrm>
            <a:off x="4654296" y="1627632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学习的榜样是什么？</a:t>
            </a:r>
            <a:endParaRPr lang="en-US" sz="2800" dirty="0"/>
          </a:p>
        </p:txBody>
      </p:sp>
      <p:sp>
        <p:nvSpPr>
          <p:cNvPr id="6" name="Text 4"/>
          <p:cNvSpPr txBox="1"/>
          <p:nvPr/>
        </p:nvSpPr>
        <p:spPr>
          <a:xfrm>
            <a:off x="14063472" y="1627632"/>
            <a:ext cx="585216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2800" dirty="0"/>
          </a:p>
        </p:txBody>
      </p:sp>
      <p:sp>
        <p:nvSpPr>
          <p:cNvPr id="7" name="Shape 5"/>
          <p:cNvSpPr/>
          <p:nvPr/>
        </p:nvSpPr>
        <p:spPr>
          <a:xfrm>
            <a:off x="4636008" y="259689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8" name="Text 6"/>
          <p:cNvSpPr txBox="1"/>
          <p:nvPr/>
        </p:nvSpPr>
        <p:spPr>
          <a:xfrm>
            <a:off x="4654296" y="2697480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从哪里学习？</a:t>
            </a:r>
            <a:endParaRPr lang="en-US" sz="2800" dirty="0"/>
          </a:p>
        </p:txBody>
      </p:sp>
      <p:sp>
        <p:nvSpPr>
          <p:cNvPr id="9" name="Text 7"/>
          <p:cNvSpPr txBox="1"/>
          <p:nvPr/>
        </p:nvSpPr>
        <p:spPr>
          <a:xfrm>
            <a:off x="14063472" y="2697480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2800" dirty="0"/>
          </a:p>
        </p:txBody>
      </p:sp>
      <p:sp>
        <p:nvSpPr>
          <p:cNvPr id="10" name="Shape 8"/>
          <p:cNvSpPr/>
          <p:nvPr/>
        </p:nvSpPr>
        <p:spPr>
          <a:xfrm>
            <a:off x="4636008" y="3666744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1" name="Text 9"/>
          <p:cNvSpPr txBox="1"/>
          <p:nvPr/>
        </p:nvSpPr>
        <p:spPr>
          <a:xfrm>
            <a:off x="4654296" y="3767328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没有活性数据时，机器能学什么？</a:t>
            </a:r>
            <a:endParaRPr lang="en-US" sz="2800" dirty="0"/>
          </a:p>
        </p:txBody>
      </p:sp>
      <p:sp>
        <p:nvSpPr>
          <p:cNvPr id="12" name="Text 10"/>
          <p:cNvSpPr txBox="1"/>
          <p:nvPr/>
        </p:nvSpPr>
        <p:spPr>
          <a:xfrm>
            <a:off x="14063472" y="3767328"/>
            <a:ext cx="594360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2800" dirty="0"/>
          </a:p>
        </p:txBody>
      </p:sp>
      <p:sp>
        <p:nvSpPr>
          <p:cNvPr id="13" name="Shape 11"/>
          <p:cNvSpPr/>
          <p:nvPr/>
        </p:nvSpPr>
        <p:spPr>
          <a:xfrm>
            <a:off x="4636008" y="4736592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4" name="Text 12"/>
          <p:cNvSpPr txBox="1"/>
          <p:nvPr/>
        </p:nvSpPr>
        <p:spPr>
          <a:xfrm>
            <a:off x="4654296" y="4837176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哲学核心：学习的本质是什么？</a:t>
            </a:r>
            <a:endParaRPr lang="en-US" sz="2800" dirty="0"/>
          </a:p>
        </p:txBody>
      </p:sp>
      <p:sp>
        <p:nvSpPr>
          <p:cNvPr id="15" name="Text 13"/>
          <p:cNvSpPr txBox="1"/>
          <p:nvPr/>
        </p:nvSpPr>
        <p:spPr>
          <a:xfrm>
            <a:off x="14063472" y="4837176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4352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05</a:t>
            </a:r>
            <a:endParaRPr lang="en-US" sz="2800" dirty="0"/>
          </a:p>
        </p:txBody>
      </p:sp>
      <p:sp>
        <p:nvSpPr>
          <p:cNvPr id="16" name="Shape 14"/>
          <p:cNvSpPr/>
          <p:nvPr/>
        </p:nvSpPr>
        <p:spPr>
          <a:xfrm>
            <a:off x="4636008" y="5806440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7" name="Text 15"/>
          <p:cNvSpPr txBox="1"/>
          <p:nvPr/>
        </p:nvSpPr>
        <p:spPr>
          <a:xfrm>
            <a:off x="4654296" y="5907024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实践中的启示</a:t>
            </a:r>
            <a:endParaRPr lang="en-US" sz="2800" dirty="0"/>
          </a:p>
        </p:txBody>
      </p:sp>
      <p:sp>
        <p:nvSpPr>
          <p:cNvPr id="18" name="Text 16"/>
          <p:cNvSpPr txBox="1"/>
          <p:nvPr/>
        </p:nvSpPr>
        <p:spPr>
          <a:xfrm>
            <a:off x="14063472" y="5907024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06</a:t>
            </a:r>
            <a:endParaRPr lang="en-US" sz="2800" dirty="0"/>
          </a:p>
        </p:txBody>
      </p:sp>
      <p:sp>
        <p:nvSpPr>
          <p:cNvPr id="19" name="Shape 17"/>
          <p:cNvSpPr/>
          <p:nvPr/>
        </p:nvSpPr>
        <p:spPr>
          <a:xfrm>
            <a:off x="4636008" y="6876288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0" name="Text 18"/>
          <p:cNvSpPr txBox="1"/>
          <p:nvPr/>
        </p:nvSpPr>
        <p:spPr>
          <a:xfrm>
            <a:off x="4654296" y="6976872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哲学结论</a:t>
            </a:r>
            <a:endParaRPr lang="en-US" sz="2800" dirty="0"/>
          </a:p>
        </p:txBody>
      </p:sp>
      <p:sp>
        <p:nvSpPr>
          <p:cNvPr id="21" name="Text 19"/>
          <p:cNvSpPr txBox="1"/>
          <p:nvPr/>
        </p:nvSpPr>
        <p:spPr>
          <a:xfrm>
            <a:off x="14054328" y="6976872"/>
            <a:ext cx="539496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07</a:t>
            </a:r>
            <a:endParaRPr lang="en-US" sz="2800" dirty="0"/>
          </a:p>
        </p:txBody>
      </p:sp>
      <p:sp>
        <p:nvSpPr>
          <p:cNvPr id="22" name="Shape 20"/>
          <p:cNvSpPr/>
          <p:nvPr/>
        </p:nvSpPr>
        <p:spPr>
          <a:xfrm>
            <a:off x="4636008" y="794613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3" name="Text 21"/>
          <p:cNvSpPr txBox="1"/>
          <p:nvPr/>
        </p:nvSpPr>
        <p:spPr>
          <a:xfrm>
            <a:off x="566928" y="1408176"/>
            <a:ext cx="1088136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400" b="1" dirty="0">
                <a:solidFill>
                  <a:srgbClr val="80808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CONTENTS</a:t>
            </a:r>
            <a:endParaRPr lang="en-US" sz="1400" dirty="0"/>
          </a:p>
        </p:txBody>
      </p:sp>
      <p:sp>
        <p:nvSpPr>
          <p:cNvPr id="24" name="Text 22"/>
          <p:cNvSpPr txBox="1"/>
          <p:nvPr/>
        </p:nvSpPr>
        <p:spPr>
          <a:xfrm>
            <a:off x="566928" y="777240"/>
            <a:ext cx="1371600" cy="6858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目录</a:t>
            </a:r>
            <a:endParaRPr 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75120" y="1911096"/>
            <a:ext cx="1911096" cy="207568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2040" y="6062472"/>
            <a:ext cx="5431536" cy="171907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9864" y="4169664"/>
            <a:ext cx="3666744" cy="1719072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389888" y="475488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三种知识论</a:t>
            </a:r>
            <a:endParaRPr lang="en-US" sz="3600" dirty="0"/>
          </a:p>
        </p:txBody>
      </p:sp>
      <p:sp>
        <p:nvSpPr>
          <p:cNvPr id="6" name="Text 1"/>
          <p:cNvSpPr txBox="1"/>
          <p:nvPr/>
        </p:nvSpPr>
        <p:spPr>
          <a:xfrm>
            <a:off x="740664" y="2523744"/>
            <a:ext cx="4059936" cy="3200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经验主义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740664" y="2871216"/>
            <a:ext cx="4059936" cy="140817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Python代码：QSAR模型 = 从实验数据归纳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model.predict(fingerprint) → pIC50</a:t>
            </a:r>
            <a:endParaRPr lang="en-US" sz="1400" dirty="0"/>
          </a:p>
        </p:txBody>
      </p:sp>
      <p:sp>
        <p:nvSpPr>
          <p:cNvPr id="8" name="Shape 3"/>
          <p:cNvSpPr/>
          <p:nvPr/>
        </p:nvSpPr>
        <p:spPr>
          <a:xfrm>
            <a:off x="740664" y="2843784"/>
            <a:ext cx="4059936" cy="0"/>
          </a:xfrm>
          <a:prstGeom prst="line">
            <a:avLst/>
          </a:prstGeom>
          <a:solidFill>
            <a:srgbClr val="FFFFFF"/>
          </a:solidFill>
          <a:ln w="9525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9" name="Text 4"/>
          <p:cNvSpPr txBox="1"/>
          <p:nvPr/>
        </p:nvSpPr>
        <p:spPr>
          <a:xfrm>
            <a:off x="10378440" y="4123944"/>
            <a:ext cx="4059936" cy="3200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r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理性主义</a:t>
            </a:r>
            <a:endParaRPr lang="en-US" sz="1600" dirty="0"/>
          </a:p>
        </p:txBody>
      </p:sp>
      <p:sp>
        <p:nvSpPr>
          <p:cNvPr id="10" name="Text 5"/>
          <p:cNvSpPr txBox="1"/>
          <p:nvPr/>
        </p:nvSpPr>
        <p:spPr>
          <a:xfrm>
            <a:off x="10378440" y="4471416"/>
            <a:ext cx="4059936" cy="140817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r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toml配置：药物化学规则 = 演绎推理</a:t>
            </a:r>
            <a:endParaRPr lang="en-US" sz="1400" dirty="0"/>
          </a:p>
          <a:p>
            <a:pPr algn="r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transform.type = "double_sigmoid"</a:t>
            </a:r>
            <a:endParaRPr lang="en-US" sz="1400" dirty="0"/>
          </a:p>
          <a:p>
            <a:pPr algn="r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low = 250.0  # 分子量过小难成药</a:t>
            </a:r>
            <a:endParaRPr lang="en-US" sz="1400" dirty="0"/>
          </a:p>
          <a:p>
            <a:pPr algn="r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high = 500.0  # 分子量过大难吸收</a:t>
            </a:r>
            <a:endParaRPr lang="en-US" sz="1400" dirty="0"/>
          </a:p>
        </p:txBody>
      </p:sp>
      <p:sp>
        <p:nvSpPr>
          <p:cNvPr id="11" name="Shape 6"/>
          <p:cNvSpPr/>
          <p:nvPr/>
        </p:nvSpPr>
        <p:spPr>
          <a:xfrm>
            <a:off x="10378440" y="4443984"/>
            <a:ext cx="4059936" cy="0"/>
          </a:xfrm>
          <a:prstGeom prst="line">
            <a:avLst/>
          </a:prstGeom>
          <a:solidFill>
            <a:srgbClr val="FFFFFF"/>
          </a:solidFill>
          <a:ln w="9525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2" name="Text 7"/>
          <p:cNvSpPr txBox="1"/>
          <p:nvPr/>
        </p:nvSpPr>
        <p:spPr>
          <a:xfrm>
            <a:off x="740664" y="5971032"/>
            <a:ext cx="4059936" cy="3200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进化论</a:t>
            </a:r>
            <a:endParaRPr lang="en-US" sz="1600" dirty="0"/>
          </a:p>
        </p:txBody>
      </p:sp>
      <p:sp>
        <p:nvSpPr>
          <p:cNvPr id="13" name="Text 8"/>
          <p:cNvSpPr txBox="1"/>
          <p:nvPr/>
        </p:nvSpPr>
        <p:spPr>
          <a:xfrm>
            <a:off x="740664" y="6318504"/>
            <a:ext cx="4059936" cy="140817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toml配置：通过试错进化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[learning_strategy]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type = "dap"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[diversity_filter]  # 多样性产生创新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740664" y="6281928"/>
            <a:ext cx="4059936" cy="0"/>
          </a:xfrm>
          <a:prstGeom prst="line">
            <a:avLst/>
          </a:prstGeom>
          <a:solidFill>
            <a:srgbClr val="FFFFFF"/>
          </a:solidFill>
          <a:ln w="9525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5" name="Text 10"/>
          <p:cNvSpPr txBox="1"/>
          <p:nvPr/>
        </p:nvSpPr>
        <p:spPr>
          <a:xfrm>
            <a:off x="7406640" y="3026664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2000" dirty="0"/>
          </a:p>
        </p:txBody>
      </p:sp>
      <p:sp>
        <p:nvSpPr>
          <p:cNvPr id="16" name="Text 11"/>
          <p:cNvSpPr txBox="1"/>
          <p:nvPr/>
        </p:nvSpPr>
        <p:spPr>
          <a:xfrm>
            <a:off x="7406640" y="4818888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2000" dirty="0"/>
          </a:p>
        </p:txBody>
      </p:sp>
      <p:sp>
        <p:nvSpPr>
          <p:cNvPr id="17" name="Text 12"/>
          <p:cNvSpPr txBox="1"/>
          <p:nvPr/>
        </p:nvSpPr>
        <p:spPr>
          <a:xfrm>
            <a:off x="7406640" y="6711696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2000" dirty="0"/>
          </a:p>
        </p:txBody>
      </p:sp>
      <p:sp>
        <p:nvSpPr>
          <p:cNvPr id="18" name="Text 13"/>
          <p:cNvSpPr txBox="1"/>
          <p:nvPr/>
        </p:nvSpPr>
        <p:spPr>
          <a:xfrm>
            <a:off x="740664" y="1883664"/>
            <a:ext cx="676656" cy="6858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E293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3600" dirty="0"/>
          </a:p>
        </p:txBody>
      </p:sp>
      <p:sp>
        <p:nvSpPr>
          <p:cNvPr id="19" name="Text 14"/>
          <p:cNvSpPr txBox="1"/>
          <p:nvPr/>
        </p:nvSpPr>
        <p:spPr>
          <a:xfrm>
            <a:off x="740664" y="5248656"/>
            <a:ext cx="731520" cy="6858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E293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3600" dirty="0"/>
          </a:p>
        </p:txBody>
      </p:sp>
      <p:sp>
        <p:nvSpPr>
          <p:cNvPr id="20" name="Text 15"/>
          <p:cNvSpPr txBox="1"/>
          <p:nvPr/>
        </p:nvSpPr>
        <p:spPr>
          <a:xfrm>
            <a:off x="13825728" y="3410712"/>
            <a:ext cx="749808" cy="6858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r">
              <a:lnSpc>
                <a:spcPct val="125000"/>
              </a:lnSpc>
            </a:pPr>
            <a:r>
              <a:rPr lang="en-US" sz="3600" b="1" dirty="0">
                <a:solidFill>
                  <a:srgbClr val="4352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360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4681728" y="566928"/>
            <a:ext cx="8375904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机器必须学习吗？</a:t>
            </a:r>
            <a:endParaRPr lang="en-US" sz="2800" dirty="0"/>
          </a:p>
        </p:txBody>
      </p:sp>
      <p:sp>
        <p:nvSpPr>
          <p:cNvPr id="3" name="Text 1"/>
          <p:cNvSpPr txBox="1"/>
          <p:nvPr/>
        </p:nvSpPr>
        <p:spPr>
          <a:xfrm>
            <a:off x="14054328" y="566928"/>
            <a:ext cx="43891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4654296" y="1527048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5" name="Text 3"/>
          <p:cNvSpPr txBox="1"/>
          <p:nvPr/>
        </p:nvSpPr>
        <p:spPr>
          <a:xfrm>
            <a:off x="4654296" y="1627632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学习的榜样是什么？</a:t>
            </a:r>
            <a:endParaRPr lang="en-US" sz="2800" dirty="0"/>
          </a:p>
        </p:txBody>
      </p:sp>
      <p:sp>
        <p:nvSpPr>
          <p:cNvPr id="6" name="Text 4"/>
          <p:cNvSpPr txBox="1"/>
          <p:nvPr/>
        </p:nvSpPr>
        <p:spPr>
          <a:xfrm>
            <a:off x="14063472" y="1627632"/>
            <a:ext cx="585216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2800" dirty="0"/>
          </a:p>
        </p:txBody>
      </p:sp>
      <p:sp>
        <p:nvSpPr>
          <p:cNvPr id="7" name="Shape 5"/>
          <p:cNvSpPr/>
          <p:nvPr/>
        </p:nvSpPr>
        <p:spPr>
          <a:xfrm>
            <a:off x="4636008" y="259689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8" name="Text 6"/>
          <p:cNvSpPr txBox="1"/>
          <p:nvPr/>
        </p:nvSpPr>
        <p:spPr>
          <a:xfrm>
            <a:off x="4654296" y="2697480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从哪里学习？</a:t>
            </a:r>
            <a:endParaRPr lang="en-US" sz="2800" dirty="0"/>
          </a:p>
        </p:txBody>
      </p:sp>
      <p:sp>
        <p:nvSpPr>
          <p:cNvPr id="9" name="Text 7"/>
          <p:cNvSpPr txBox="1"/>
          <p:nvPr/>
        </p:nvSpPr>
        <p:spPr>
          <a:xfrm>
            <a:off x="14063472" y="2697480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2800" dirty="0"/>
          </a:p>
        </p:txBody>
      </p:sp>
      <p:sp>
        <p:nvSpPr>
          <p:cNvPr id="10" name="Shape 8"/>
          <p:cNvSpPr/>
          <p:nvPr/>
        </p:nvSpPr>
        <p:spPr>
          <a:xfrm>
            <a:off x="4636008" y="3666744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1" name="Text 9"/>
          <p:cNvSpPr txBox="1"/>
          <p:nvPr/>
        </p:nvSpPr>
        <p:spPr>
          <a:xfrm>
            <a:off x="4654296" y="3767328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没有活性数据时，机器能学什么？</a:t>
            </a:r>
            <a:endParaRPr lang="en-US" sz="2800" dirty="0"/>
          </a:p>
        </p:txBody>
      </p:sp>
      <p:sp>
        <p:nvSpPr>
          <p:cNvPr id="12" name="Text 10"/>
          <p:cNvSpPr txBox="1"/>
          <p:nvPr/>
        </p:nvSpPr>
        <p:spPr>
          <a:xfrm>
            <a:off x="14063472" y="3767328"/>
            <a:ext cx="594360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2800" dirty="0"/>
          </a:p>
        </p:txBody>
      </p:sp>
      <p:sp>
        <p:nvSpPr>
          <p:cNvPr id="13" name="Shape 11"/>
          <p:cNvSpPr/>
          <p:nvPr/>
        </p:nvSpPr>
        <p:spPr>
          <a:xfrm>
            <a:off x="4636008" y="4736592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4" name="Text 12"/>
          <p:cNvSpPr txBox="1"/>
          <p:nvPr/>
        </p:nvSpPr>
        <p:spPr>
          <a:xfrm>
            <a:off x="4654296" y="4837176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哲学核心：学习的本质是什么？</a:t>
            </a:r>
            <a:endParaRPr lang="en-US" sz="2800" dirty="0"/>
          </a:p>
        </p:txBody>
      </p:sp>
      <p:sp>
        <p:nvSpPr>
          <p:cNvPr id="15" name="Text 13"/>
          <p:cNvSpPr txBox="1"/>
          <p:nvPr/>
        </p:nvSpPr>
        <p:spPr>
          <a:xfrm>
            <a:off x="14063472" y="4837176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05</a:t>
            </a:r>
            <a:endParaRPr lang="en-US" sz="2800" dirty="0"/>
          </a:p>
        </p:txBody>
      </p:sp>
      <p:sp>
        <p:nvSpPr>
          <p:cNvPr id="16" name="Shape 14"/>
          <p:cNvSpPr/>
          <p:nvPr/>
        </p:nvSpPr>
        <p:spPr>
          <a:xfrm>
            <a:off x="4636008" y="5806440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7" name="Text 15"/>
          <p:cNvSpPr txBox="1"/>
          <p:nvPr/>
        </p:nvSpPr>
        <p:spPr>
          <a:xfrm>
            <a:off x="4654296" y="5907024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实践中的启示</a:t>
            </a:r>
            <a:endParaRPr lang="en-US" sz="2800" dirty="0"/>
          </a:p>
        </p:txBody>
      </p:sp>
      <p:sp>
        <p:nvSpPr>
          <p:cNvPr id="18" name="Text 16"/>
          <p:cNvSpPr txBox="1"/>
          <p:nvPr/>
        </p:nvSpPr>
        <p:spPr>
          <a:xfrm>
            <a:off x="14063472" y="5907024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4352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06</a:t>
            </a:r>
            <a:endParaRPr lang="en-US" sz="2800" dirty="0"/>
          </a:p>
        </p:txBody>
      </p:sp>
      <p:sp>
        <p:nvSpPr>
          <p:cNvPr id="19" name="Shape 17"/>
          <p:cNvSpPr/>
          <p:nvPr/>
        </p:nvSpPr>
        <p:spPr>
          <a:xfrm>
            <a:off x="4636008" y="6876288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0" name="Text 18"/>
          <p:cNvSpPr txBox="1"/>
          <p:nvPr/>
        </p:nvSpPr>
        <p:spPr>
          <a:xfrm>
            <a:off x="4654296" y="6976872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哲学结论</a:t>
            </a:r>
            <a:endParaRPr lang="en-US" sz="2800" dirty="0"/>
          </a:p>
        </p:txBody>
      </p:sp>
      <p:sp>
        <p:nvSpPr>
          <p:cNvPr id="21" name="Text 19"/>
          <p:cNvSpPr txBox="1"/>
          <p:nvPr/>
        </p:nvSpPr>
        <p:spPr>
          <a:xfrm>
            <a:off x="14054328" y="6976872"/>
            <a:ext cx="539496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07</a:t>
            </a:r>
            <a:endParaRPr lang="en-US" sz="2800" dirty="0"/>
          </a:p>
        </p:txBody>
      </p:sp>
      <p:sp>
        <p:nvSpPr>
          <p:cNvPr id="22" name="Shape 20"/>
          <p:cNvSpPr/>
          <p:nvPr/>
        </p:nvSpPr>
        <p:spPr>
          <a:xfrm>
            <a:off x="4636008" y="794613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3" name="Text 21"/>
          <p:cNvSpPr txBox="1"/>
          <p:nvPr/>
        </p:nvSpPr>
        <p:spPr>
          <a:xfrm>
            <a:off x="566928" y="1408176"/>
            <a:ext cx="1088136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400" b="1" dirty="0">
                <a:solidFill>
                  <a:srgbClr val="80808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CONTENTS</a:t>
            </a:r>
            <a:endParaRPr lang="en-US" sz="1400" dirty="0"/>
          </a:p>
        </p:txBody>
      </p:sp>
      <p:sp>
        <p:nvSpPr>
          <p:cNvPr id="24" name="Text 22"/>
          <p:cNvSpPr txBox="1"/>
          <p:nvPr/>
        </p:nvSpPr>
        <p:spPr>
          <a:xfrm>
            <a:off x="566928" y="777240"/>
            <a:ext cx="1371600" cy="6858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目录</a:t>
            </a:r>
            <a:endParaRPr lang="en-US" sz="3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5243048" cy="8577072"/>
          </a:xfrm>
          <a:prstGeom prst="rect">
            <a:avLst/>
          </a:prstGeom>
          <a:gradFill flip="none" rotWithShape="1">
            <a:gsLst>
              <a:gs pos="0">
                <a:srgbClr val="4352E7">
                  <a:alpha val="10000"/>
                </a:srgbClr>
              </a:gs>
              <a:gs pos="52991">
                <a:srgbClr val="4352E7">
                  <a:alpha val="0"/>
                </a:srgbClr>
              </a:gs>
            </a:gsLst>
            <a:lin ang="5400000" scaled="0"/>
          </a:gradFill>
          <a:ln/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3" name="Text 1"/>
          <p:cNvSpPr txBox="1"/>
          <p:nvPr/>
        </p:nvSpPr>
        <p:spPr>
          <a:xfrm>
            <a:off x="1380744" y="466344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场景1：完全没有活性数据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11338560" y="0"/>
            <a:ext cx="3904488" cy="8577072"/>
          </a:xfrm>
          <a:prstGeom prst="rect">
            <a:avLst/>
          </a:prstGeom>
          <a:gradFill flip="none" rotWithShape="1">
            <a:gsLst>
              <a:gs pos="0">
                <a:srgbClr val="4352E7">
                  <a:alpha val="80000"/>
                </a:srgbClr>
              </a:gs>
              <a:gs pos="100000">
                <a:srgbClr val="4352E7">
                  <a:alpha val="60000"/>
                </a:srgbClr>
              </a:gs>
            </a:gsLst>
            <a:lin ang="5400000" scaled="0"/>
          </a:gradFill>
          <a:ln/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98096" y="-100584"/>
            <a:ext cx="1124712" cy="8805672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544" y="594360"/>
            <a:ext cx="6702552" cy="7982712"/>
          </a:xfrm>
          <a:prstGeom prst="rect">
            <a:avLst/>
          </a:prstGeom>
        </p:spPr>
      </p:pic>
      <p:sp>
        <p:nvSpPr>
          <p:cNvPr id="7" name="Text 3"/>
          <p:cNvSpPr txBox="1"/>
          <p:nvPr/>
        </p:nvSpPr>
        <p:spPr>
          <a:xfrm>
            <a:off x="841248" y="3593592"/>
            <a:ext cx="5934456" cy="32735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toml配置：用规则驱动 + 结构多样性</a:t>
            </a:r>
            <a:endParaRPr lang="en-US" sz="1600" dirty="0"/>
          </a:p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[[stage.scoring.component]]</a:t>
            </a:r>
            <a:endParaRPr lang="en-US" sz="1600" dirty="0"/>
          </a:p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[stage.scoring.component.TanimotoDistance]</a:t>
            </a:r>
            <a:endParaRPr lang="en-US" sz="1600" dirty="0"/>
          </a:p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params.smiles = ["已知弱活性化合物"]  # 相似性种子</a:t>
            </a:r>
            <a:endParaRPr lang="en-US" sz="1600" dirty="0"/>
          </a:p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[stage.scoring.component.MatchingSubstructure]</a:t>
            </a:r>
            <a:endParaRPr lang="en-US" sz="1600" dirty="0"/>
          </a:p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params.smarts = "药效团SMARTS"  # 基于靶点结构的理性设计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68096" y="2715768"/>
            <a:ext cx="4471416" cy="649224"/>
          </a:xfrm>
          <a:prstGeom prst="roundRect">
            <a:avLst>
              <a:gd name="adj" fmla="val 64789"/>
            </a:avLst>
          </a:prstGeom>
          <a:solidFill>
            <a:srgbClr val="4352E7">
              <a:alpha val="14902"/>
            </a:srgbClr>
          </a:solidFill>
          <a:ln/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9" name="Shape 5"/>
          <p:cNvSpPr/>
          <p:nvPr/>
        </p:nvSpPr>
        <p:spPr>
          <a:xfrm>
            <a:off x="768096" y="2715768"/>
            <a:ext cx="2231136" cy="649224"/>
          </a:xfrm>
          <a:prstGeom prst="roundRect">
            <a:avLst>
              <a:gd name="adj" fmla="val 64789"/>
            </a:avLst>
          </a:prstGeom>
          <a:solidFill>
            <a:srgbClr val="4352E7"/>
          </a:solidFill>
          <a:ln w="19050">
            <a:solidFill>
              <a:srgbClr val="4352E7"/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0" name="Text 6"/>
          <p:cNvSpPr txBox="1"/>
          <p:nvPr/>
        </p:nvSpPr>
        <p:spPr>
          <a:xfrm>
            <a:off x="978408" y="2770632"/>
            <a:ext cx="1819656" cy="5303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可行策略</a:t>
            </a:r>
            <a:endParaRPr lang="en-US" sz="2000" dirty="0"/>
          </a:p>
        </p:txBody>
      </p:sp>
      <p:sp>
        <p:nvSpPr>
          <p:cNvPr id="11" name="Text 7"/>
          <p:cNvSpPr txBox="1"/>
          <p:nvPr/>
        </p:nvSpPr>
        <p:spPr>
          <a:xfrm>
            <a:off x="3246120" y="2807208"/>
            <a:ext cx="1682496" cy="4572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4352E7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备选策略</a:t>
            </a:r>
            <a:endParaRPr lang="en-US" sz="20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096" y="457200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9128" y="4334256"/>
            <a:ext cx="877824" cy="877824"/>
          </a:xfrm>
          <a:prstGeom prst="ellipse">
            <a:avLst/>
          </a:prstGeom>
          <a:solidFill>
            <a:srgbClr val="4352E7">
              <a:alpha val="14902"/>
            </a:srgbClr>
          </a:solidFill>
          <a:ln/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  <p:txBody>
          <a:bodyPr wrap="square" lIns="1905" tIns="0" rIns="1905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00000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 </a:t>
            </a:r>
            <a:endParaRPr lang="en-US" sz="1400" dirty="0"/>
          </a:p>
        </p:txBody>
      </p:sp>
      <p:sp>
        <p:nvSpPr>
          <p:cNvPr id="3" name="Shape 1"/>
          <p:cNvSpPr/>
          <p:nvPr/>
        </p:nvSpPr>
        <p:spPr>
          <a:xfrm>
            <a:off x="6483096" y="4773168"/>
            <a:ext cx="26517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40000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2331720"/>
            <a:ext cx="4873752" cy="4873752"/>
          </a:xfrm>
          <a:prstGeom prst="rect">
            <a:avLst/>
          </a:prstGeom>
        </p:spPr>
      </p:pic>
      <p:sp>
        <p:nvSpPr>
          <p:cNvPr id="5" name="Text 2"/>
          <p:cNvSpPr txBox="1"/>
          <p:nvPr/>
        </p:nvSpPr>
        <p:spPr>
          <a:xfrm>
            <a:off x="6949440" y="4544568"/>
            <a:ext cx="457200" cy="4572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800" b="1" dirty="0">
                <a:solidFill>
                  <a:srgbClr val="4352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1800" dirty="0"/>
          </a:p>
        </p:txBody>
      </p:sp>
      <p:sp>
        <p:nvSpPr>
          <p:cNvPr id="6" name="Text 3"/>
          <p:cNvSpPr txBox="1"/>
          <p:nvPr/>
        </p:nvSpPr>
        <p:spPr>
          <a:xfrm>
            <a:off x="7982712" y="4334256"/>
            <a:ext cx="5824728" cy="1527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QSAR模型捕获活性趋势</a:t>
            </a:r>
            <a:endParaRPr lang="en-US" sz="1600" dirty="0"/>
          </a:p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例如：LogP≤5、分子量&lt;500</a:t>
            </a:r>
            <a:endParaRPr lang="en-US" sz="1600" dirty="0"/>
          </a:p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氢键供体≤5、氢键受体≤10</a:t>
            </a:r>
            <a:endParaRPr lang="en-US" sz="1600" dirty="0"/>
          </a:p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符合类药五规则防止过拟合</a:t>
            </a:r>
            <a:endParaRPr lang="en-US" sz="1600" dirty="0"/>
          </a:p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多样性过滤探索新空间</a:t>
            </a:r>
            <a:endParaRPr lang="en-US" sz="1600" dirty="0"/>
          </a:p>
        </p:txBody>
      </p:sp>
      <p:sp>
        <p:nvSpPr>
          <p:cNvPr id="7" name="Text 4"/>
          <p:cNvSpPr txBox="1"/>
          <p:nvPr/>
        </p:nvSpPr>
        <p:spPr>
          <a:xfrm>
            <a:off x="7982712" y="3922776"/>
            <a:ext cx="5824728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当前最优策略</a:t>
            </a:r>
            <a:endParaRPr lang="en-US" sz="2000" dirty="0"/>
          </a:p>
        </p:txBody>
      </p:sp>
      <p:sp>
        <p:nvSpPr>
          <p:cNvPr id="8" name="Text 5"/>
          <p:cNvSpPr txBox="1"/>
          <p:nvPr/>
        </p:nvSpPr>
        <p:spPr>
          <a:xfrm>
            <a:off x="1389888" y="466344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场景2：只有少量活性数据</a:t>
            </a:r>
            <a:endParaRPr lang="en-US" sz="36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240" y="457200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1399032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场景3：活性数据充足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008376" y="3182112"/>
            <a:ext cx="9262872" cy="100584"/>
          </a:xfrm>
          <a:prstGeom prst="rect">
            <a:avLst/>
          </a:prstGeom>
          <a:solidFill>
            <a:srgbClr val="4352E7"/>
          </a:solidFill>
          <a:ln/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  </a:t>
            </a:r>
            <a:endParaRPr lang="en-US" sz="1400" dirty="0"/>
          </a:p>
        </p:txBody>
      </p:sp>
      <p:sp>
        <p:nvSpPr>
          <p:cNvPr id="4" name="Text 2"/>
          <p:cNvSpPr txBox="1"/>
          <p:nvPr/>
        </p:nvSpPr>
        <p:spPr>
          <a:xfrm>
            <a:off x="3008376" y="4114800"/>
            <a:ext cx="9262872" cy="177393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toml配置：提高QSAR权重</a:t>
            </a:r>
            <a:endParaRPr lang="en-US" sz="1600" dirty="0"/>
          </a:p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[[stage.scoring.component.QSARScorer.endpoint]]</a:t>
            </a:r>
            <a:endParaRPr lang="en-US" sz="1600" dirty="0"/>
          </a:p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weight = 2.0  # 更信任数据</a:t>
            </a:r>
            <a:endParaRPr lang="en-US" sz="1600" dirty="0"/>
          </a:p>
        </p:txBody>
      </p:sp>
      <p:sp>
        <p:nvSpPr>
          <p:cNvPr id="5" name="Text 3"/>
          <p:cNvSpPr txBox="1"/>
          <p:nvPr/>
        </p:nvSpPr>
        <p:spPr>
          <a:xfrm>
            <a:off x="3008376" y="3429000"/>
            <a:ext cx="9244584" cy="5760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b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策略调整</a:t>
            </a:r>
            <a:endParaRPr lang="en-US" sz="20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08376" y="5897880"/>
            <a:ext cx="457200" cy="457200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3044952" y="5934456"/>
            <a:ext cx="374904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200" b="1" dirty="0">
                <a:solidFill>
                  <a:srgbClr val="1B202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528" y="46634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4681728" y="566928"/>
            <a:ext cx="8375904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机器必须学习吗？</a:t>
            </a:r>
            <a:endParaRPr lang="en-US" sz="2800" dirty="0"/>
          </a:p>
        </p:txBody>
      </p:sp>
      <p:sp>
        <p:nvSpPr>
          <p:cNvPr id="3" name="Text 1"/>
          <p:cNvSpPr txBox="1"/>
          <p:nvPr/>
        </p:nvSpPr>
        <p:spPr>
          <a:xfrm>
            <a:off x="14054328" y="566928"/>
            <a:ext cx="43891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4654296" y="1527048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5" name="Text 3"/>
          <p:cNvSpPr txBox="1"/>
          <p:nvPr/>
        </p:nvSpPr>
        <p:spPr>
          <a:xfrm>
            <a:off x="4654296" y="1627632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学习的榜样是什么？</a:t>
            </a:r>
            <a:endParaRPr lang="en-US" sz="2800" dirty="0"/>
          </a:p>
        </p:txBody>
      </p:sp>
      <p:sp>
        <p:nvSpPr>
          <p:cNvPr id="6" name="Text 4"/>
          <p:cNvSpPr txBox="1"/>
          <p:nvPr/>
        </p:nvSpPr>
        <p:spPr>
          <a:xfrm>
            <a:off x="14063472" y="1627632"/>
            <a:ext cx="585216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2800" dirty="0"/>
          </a:p>
        </p:txBody>
      </p:sp>
      <p:sp>
        <p:nvSpPr>
          <p:cNvPr id="7" name="Shape 5"/>
          <p:cNvSpPr/>
          <p:nvPr/>
        </p:nvSpPr>
        <p:spPr>
          <a:xfrm>
            <a:off x="4636008" y="259689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8" name="Text 6"/>
          <p:cNvSpPr txBox="1"/>
          <p:nvPr/>
        </p:nvSpPr>
        <p:spPr>
          <a:xfrm>
            <a:off x="4654296" y="2697480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从哪里学习？</a:t>
            </a:r>
            <a:endParaRPr lang="en-US" sz="2800" dirty="0"/>
          </a:p>
        </p:txBody>
      </p:sp>
      <p:sp>
        <p:nvSpPr>
          <p:cNvPr id="9" name="Text 7"/>
          <p:cNvSpPr txBox="1"/>
          <p:nvPr/>
        </p:nvSpPr>
        <p:spPr>
          <a:xfrm>
            <a:off x="14063472" y="2697480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2800" dirty="0"/>
          </a:p>
        </p:txBody>
      </p:sp>
      <p:sp>
        <p:nvSpPr>
          <p:cNvPr id="10" name="Shape 8"/>
          <p:cNvSpPr/>
          <p:nvPr/>
        </p:nvSpPr>
        <p:spPr>
          <a:xfrm>
            <a:off x="4636008" y="3666744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1" name="Text 9"/>
          <p:cNvSpPr txBox="1"/>
          <p:nvPr/>
        </p:nvSpPr>
        <p:spPr>
          <a:xfrm>
            <a:off x="4654296" y="3767328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没有活性数据时，机器能学什么？</a:t>
            </a:r>
            <a:endParaRPr lang="en-US" sz="2800" dirty="0"/>
          </a:p>
        </p:txBody>
      </p:sp>
      <p:sp>
        <p:nvSpPr>
          <p:cNvPr id="12" name="Text 10"/>
          <p:cNvSpPr txBox="1"/>
          <p:nvPr/>
        </p:nvSpPr>
        <p:spPr>
          <a:xfrm>
            <a:off x="14063472" y="3767328"/>
            <a:ext cx="594360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2800" dirty="0"/>
          </a:p>
        </p:txBody>
      </p:sp>
      <p:sp>
        <p:nvSpPr>
          <p:cNvPr id="13" name="Shape 11"/>
          <p:cNvSpPr/>
          <p:nvPr/>
        </p:nvSpPr>
        <p:spPr>
          <a:xfrm>
            <a:off x="4636008" y="4736592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4" name="Text 12"/>
          <p:cNvSpPr txBox="1"/>
          <p:nvPr/>
        </p:nvSpPr>
        <p:spPr>
          <a:xfrm>
            <a:off x="4654296" y="4837176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哲学核心：学习的本质是什么？</a:t>
            </a:r>
            <a:endParaRPr lang="en-US" sz="2800" dirty="0"/>
          </a:p>
        </p:txBody>
      </p:sp>
      <p:sp>
        <p:nvSpPr>
          <p:cNvPr id="15" name="Text 13"/>
          <p:cNvSpPr txBox="1"/>
          <p:nvPr/>
        </p:nvSpPr>
        <p:spPr>
          <a:xfrm>
            <a:off x="14063472" y="4837176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05</a:t>
            </a:r>
            <a:endParaRPr lang="en-US" sz="2800" dirty="0"/>
          </a:p>
        </p:txBody>
      </p:sp>
      <p:sp>
        <p:nvSpPr>
          <p:cNvPr id="16" name="Shape 14"/>
          <p:cNvSpPr/>
          <p:nvPr/>
        </p:nvSpPr>
        <p:spPr>
          <a:xfrm>
            <a:off x="4636008" y="5806440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7" name="Text 15"/>
          <p:cNvSpPr txBox="1"/>
          <p:nvPr/>
        </p:nvSpPr>
        <p:spPr>
          <a:xfrm>
            <a:off x="4654296" y="5907024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实践中的启示</a:t>
            </a:r>
            <a:endParaRPr lang="en-US" sz="2800" dirty="0"/>
          </a:p>
        </p:txBody>
      </p:sp>
      <p:sp>
        <p:nvSpPr>
          <p:cNvPr id="18" name="Text 16"/>
          <p:cNvSpPr txBox="1"/>
          <p:nvPr/>
        </p:nvSpPr>
        <p:spPr>
          <a:xfrm>
            <a:off x="14063472" y="5907024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06</a:t>
            </a:r>
            <a:endParaRPr lang="en-US" sz="2800" dirty="0"/>
          </a:p>
        </p:txBody>
      </p:sp>
      <p:sp>
        <p:nvSpPr>
          <p:cNvPr id="19" name="Shape 17"/>
          <p:cNvSpPr/>
          <p:nvPr/>
        </p:nvSpPr>
        <p:spPr>
          <a:xfrm>
            <a:off x="4636008" y="6876288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0" name="Text 18"/>
          <p:cNvSpPr txBox="1"/>
          <p:nvPr/>
        </p:nvSpPr>
        <p:spPr>
          <a:xfrm>
            <a:off x="4654296" y="6976872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哲学结论</a:t>
            </a:r>
            <a:endParaRPr lang="en-US" sz="2800" dirty="0"/>
          </a:p>
        </p:txBody>
      </p:sp>
      <p:sp>
        <p:nvSpPr>
          <p:cNvPr id="21" name="Text 19"/>
          <p:cNvSpPr txBox="1"/>
          <p:nvPr/>
        </p:nvSpPr>
        <p:spPr>
          <a:xfrm>
            <a:off x="14054328" y="6976872"/>
            <a:ext cx="539496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4352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07</a:t>
            </a:r>
            <a:endParaRPr lang="en-US" sz="2800" dirty="0"/>
          </a:p>
        </p:txBody>
      </p:sp>
      <p:sp>
        <p:nvSpPr>
          <p:cNvPr id="22" name="Shape 20"/>
          <p:cNvSpPr/>
          <p:nvPr/>
        </p:nvSpPr>
        <p:spPr>
          <a:xfrm>
            <a:off x="4636008" y="794613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3" name="Text 21"/>
          <p:cNvSpPr txBox="1"/>
          <p:nvPr/>
        </p:nvSpPr>
        <p:spPr>
          <a:xfrm>
            <a:off x="566928" y="1408176"/>
            <a:ext cx="1088136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400" b="1" dirty="0">
                <a:solidFill>
                  <a:srgbClr val="80808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CONTENTS</a:t>
            </a:r>
            <a:endParaRPr lang="en-US" sz="1400" dirty="0"/>
          </a:p>
        </p:txBody>
      </p:sp>
      <p:sp>
        <p:nvSpPr>
          <p:cNvPr id="24" name="Text 22"/>
          <p:cNvSpPr txBox="1"/>
          <p:nvPr/>
        </p:nvSpPr>
        <p:spPr>
          <a:xfrm>
            <a:off x="566928" y="777240"/>
            <a:ext cx="1371600" cy="6858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目录</a:t>
            </a:r>
            <a:endParaRPr lang="en-US" sz="3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8576" y="5074920"/>
            <a:ext cx="9464040" cy="105156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2504" y="3703320"/>
            <a:ext cx="10040112" cy="106984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3664" y="4956048"/>
            <a:ext cx="2724912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5504" y="6464808"/>
            <a:ext cx="8897112" cy="106984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6736" y="6355080"/>
            <a:ext cx="3849624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59736" y="3611880"/>
            <a:ext cx="1563624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55264" y="2331720"/>
            <a:ext cx="10808208" cy="108813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26464" y="5074920"/>
            <a:ext cx="3666744" cy="118872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02536" y="3730752"/>
            <a:ext cx="2496312" cy="1179576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587752" y="1975104"/>
            <a:ext cx="1325880" cy="154533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2104" y="6455664"/>
            <a:ext cx="4828032" cy="1280160"/>
          </a:xfrm>
          <a:prstGeom prst="rect">
            <a:avLst/>
          </a:prstGeom>
        </p:spPr>
      </p:pic>
      <p:sp>
        <p:nvSpPr>
          <p:cNvPr id="13" name="Text 0"/>
          <p:cNvSpPr txBox="1"/>
          <p:nvPr/>
        </p:nvSpPr>
        <p:spPr>
          <a:xfrm>
            <a:off x="1389888" y="475488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机器学习的三个真相</a:t>
            </a:r>
            <a:endParaRPr lang="en-US" sz="3600" dirty="0"/>
          </a:p>
        </p:txBody>
      </p:sp>
      <p:sp>
        <p:nvSpPr>
          <p:cNvPr id="14" name="Text 1"/>
          <p:cNvSpPr txBox="1"/>
          <p:nvPr/>
        </p:nvSpPr>
        <p:spPr>
          <a:xfrm>
            <a:off x="4846320" y="3803904"/>
            <a:ext cx="8979408" cy="3200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不存在"从零学习"</a:t>
            </a:r>
            <a:endParaRPr lang="en-US" sz="1600" dirty="0"/>
          </a:p>
        </p:txBody>
      </p:sp>
      <p:sp>
        <p:nvSpPr>
          <p:cNvPr id="15" name="Text 2"/>
          <p:cNvSpPr txBox="1"/>
          <p:nvPr/>
        </p:nvSpPr>
        <p:spPr>
          <a:xfrm>
            <a:off x="4846320" y="4133088"/>
            <a:ext cx="8979408" cy="5303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所有学习都基于先验（prior）——你的prior_file就是语言模型，QSAR模型是经验知识</a:t>
            </a:r>
            <a:endParaRPr lang="en-US" sz="1400" dirty="0"/>
          </a:p>
        </p:txBody>
      </p:sp>
      <p:sp>
        <p:nvSpPr>
          <p:cNvPr id="16" name="Text 3"/>
          <p:cNvSpPr txBox="1"/>
          <p:nvPr/>
        </p:nvSpPr>
        <p:spPr>
          <a:xfrm>
            <a:off x="5312664" y="5157216"/>
            <a:ext cx="8513064" cy="3200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榜样是多元的</a:t>
            </a:r>
            <a:endParaRPr lang="en-US" sz="1600" dirty="0"/>
          </a:p>
        </p:txBody>
      </p:sp>
      <p:sp>
        <p:nvSpPr>
          <p:cNvPr id="17" name="Text 4"/>
          <p:cNvSpPr txBox="1"/>
          <p:nvPr/>
        </p:nvSpPr>
        <p:spPr>
          <a:xfrm>
            <a:off x="5312664" y="5486400"/>
            <a:ext cx="8513064" cy="5303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生物活性、类药性、合成性、多样性——没有单一"正确答案"</a:t>
            </a:r>
            <a:endParaRPr lang="en-US" sz="1400" dirty="0"/>
          </a:p>
        </p:txBody>
      </p:sp>
      <p:sp>
        <p:nvSpPr>
          <p:cNvPr id="18" name="Text 5"/>
          <p:cNvSpPr txBox="1"/>
          <p:nvPr/>
        </p:nvSpPr>
        <p:spPr>
          <a:xfrm>
            <a:off x="5961888" y="6574536"/>
            <a:ext cx="7863840" cy="3200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学习≠记忆</a:t>
            </a:r>
            <a:endParaRPr lang="en-US" sz="1600" dirty="0"/>
          </a:p>
        </p:txBody>
      </p:sp>
      <p:sp>
        <p:nvSpPr>
          <p:cNvPr id="19" name="Text 6"/>
          <p:cNvSpPr txBox="1"/>
          <p:nvPr/>
        </p:nvSpPr>
        <p:spPr>
          <a:xfrm>
            <a:off x="5961888" y="6903720"/>
            <a:ext cx="7863840" cy="5303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RL不是记住训练集，而是学习在约束下优化的策略（exploration vs exploitation）</a:t>
            </a:r>
            <a:endParaRPr lang="en-US" sz="1400" dirty="0"/>
          </a:p>
        </p:txBody>
      </p:sp>
      <p:sp>
        <p:nvSpPr>
          <p:cNvPr id="20" name="Text 7"/>
          <p:cNvSpPr txBox="1"/>
          <p:nvPr/>
        </p:nvSpPr>
        <p:spPr>
          <a:xfrm>
            <a:off x="4133088" y="2441448"/>
            <a:ext cx="9701784" cy="3200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最深刻的洞察</a:t>
            </a:r>
            <a:endParaRPr lang="en-US" sz="1600" dirty="0"/>
          </a:p>
        </p:txBody>
      </p:sp>
      <p:sp>
        <p:nvSpPr>
          <p:cNvPr id="21" name="Text 8"/>
          <p:cNvSpPr txBox="1"/>
          <p:nvPr/>
        </p:nvSpPr>
        <p:spPr>
          <a:xfrm>
            <a:off x="4133088" y="2770632"/>
            <a:ext cx="9701784" cy="5303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机器学习本质是在人类定义的目标函数下，搜索可能性空间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geometric_mean多目标优化就是这种哲学的完美体现——没有绝对真理，只有权衡（trade-offs）</a:t>
            </a:r>
            <a:endParaRPr lang="en-US" sz="1400" dirty="0"/>
          </a:p>
        </p:txBody>
      </p:sp>
      <p:sp>
        <p:nvSpPr>
          <p:cNvPr id="22" name="Text 9"/>
          <p:cNvSpPr txBox="1"/>
          <p:nvPr/>
        </p:nvSpPr>
        <p:spPr>
          <a:xfrm>
            <a:off x="3035808" y="2798064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2000" dirty="0"/>
          </a:p>
        </p:txBody>
      </p:sp>
      <p:sp>
        <p:nvSpPr>
          <p:cNvPr id="23" name="Text 10"/>
          <p:cNvSpPr txBox="1"/>
          <p:nvPr/>
        </p:nvSpPr>
        <p:spPr>
          <a:xfrm>
            <a:off x="3035808" y="4133088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2000" dirty="0"/>
          </a:p>
        </p:txBody>
      </p:sp>
      <p:sp>
        <p:nvSpPr>
          <p:cNvPr id="24" name="Text 11"/>
          <p:cNvSpPr txBox="1"/>
          <p:nvPr/>
        </p:nvSpPr>
        <p:spPr>
          <a:xfrm>
            <a:off x="3035808" y="5532120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2000" dirty="0"/>
          </a:p>
        </p:txBody>
      </p:sp>
      <p:sp>
        <p:nvSpPr>
          <p:cNvPr id="25" name="Text 12"/>
          <p:cNvSpPr txBox="1"/>
          <p:nvPr/>
        </p:nvSpPr>
        <p:spPr>
          <a:xfrm>
            <a:off x="3035808" y="6922008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2000" dirty="0"/>
          </a:p>
        </p:txBody>
      </p:sp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1389888" y="475488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回答问题：如果不给活性数据，机器从何学习？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75104" y="4407408"/>
            <a:ext cx="3310128" cy="95097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6312" y="3273552"/>
            <a:ext cx="2258568" cy="95097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6664" y="1783080"/>
            <a:ext cx="1207008" cy="130759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6584" y="4224528"/>
            <a:ext cx="2377440" cy="192024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65376" y="5358384"/>
            <a:ext cx="3410712" cy="192024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400" y="6684264"/>
            <a:ext cx="5431536" cy="960120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35224" y="3072384"/>
            <a:ext cx="1289304" cy="192024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44168" y="6492240"/>
            <a:ext cx="4453128" cy="192024"/>
          </a:xfrm>
          <a:prstGeom prst="rect">
            <a:avLst/>
          </a:prstGeom>
        </p:spPr>
      </p:pic>
      <p:pic>
        <p:nvPicPr>
          <p:cNvPr id="11" name="Image 8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53896" y="5541264"/>
            <a:ext cx="4361688" cy="950976"/>
          </a:xfrm>
          <a:prstGeom prst="rect">
            <a:avLst/>
          </a:prstGeom>
        </p:spPr>
      </p:pic>
      <p:pic>
        <p:nvPicPr>
          <p:cNvPr id="12" name="Image 9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4304" y="2093976"/>
            <a:ext cx="7562088" cy="96012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205472" y="2176272"/>
            <a:ext cx="7114032" cy="8046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答案：从化学知识的层次结构中学习</a:t>
            </a:r>
            <a:endParaRPr lang="en-US" sz="1400" dirty="0"/>
          </a:p>
        </p:txBody>
      </p:sp>
      <p:sp>
        <p:nvSpPr>
          <p:cNvPr id="14" name="Shape 2"/>
          <p:cNvSpPr/>
          <p:nvPr/>
        </p:nvSpPr>
        <p:spPr>
          <a:xfrm>
            <a:off x="4745736" y="2587752"/>
            <a:ext cx="1883664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40000"/>
              </a:srgbClr>
            </a:solidFill>
            <a:prstDash val="sysDot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5" name="Shape 3"/>
          <p:cNvSpPr/>
          <p:nvPr/>
        </p:nvSpPr>
        <p:spPr>
          <a:xfrm>
            <a:off x="6592824" y="2523744"/>
            <a:ext cx="100584" cy="100584"/>
          </a:xfrm>
          <a:prstGeom prst="ellipse">
            <a:avLst/>
          </a:prstGeom>
          <a:solidFill>
            <a:srgbClr val="4352E7"/>
          </a:solidFill>
          <a:ln w="19050">
            <a:solidFill>
              <a:srgbClr val="4352E7"/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6" name="Shape 4"/>
          <p:cNvSpPr/>
          <p:nvPr/>
        </p:nvSpPr>
        <p:spPr>
          <a:xfrm>
            <a:off x="5193792" y="3721608"/>
            <a:ext cx="1426464" cy="0"/>
          </a:xfrm>
          <a:prstGeom prst="lineInv">
            <a:avLst/>
          </a:prstGeom>
          <a:solidFill>
            <a:srgbClr val="FFFFFF"/>
          </a:solidFill>
          <a:ln w="19050">
            <a:solidFill>
              <a:srgbClr val="808080">
                <a:alpha val="40000"/>
              </a:srgbClr>
            </a:solidFill>
            <a:prstDash val="sysDot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7" name="Shape 5"/>
          <p:cNvSpPr/>
          <p:nvPr/>
        </p:nvSpPr>
        <p:spPr>
          <a:xfrm>
            <a:off x="6592824" y="3666744"/>
            <a:ext cx="100584" cy="100584"/>
          </a:xfrm>
          <a:prstGeom prst="ellipse">
            <a:avLst/>
          </a:prstGeom>
          <a:solidFill>
            <a:srgbClr val="1E293C"/>
          </a:solidFill>
          <a:ln w="19050">
            <a:solidFill>
              <a:srgbClr val="1E293C"/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8" name="Shape 6"/>
          <p:cNvSpPr/>
          <p:nvPr/>
        </p:nvSpPr>
        <p:spPr>
          <a:xfrm>
            <a:off x="5669280" y="4846320"/>
            <a:ext cx="95097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40000"/>
              </a:srgbClr>
            </a:solidFill>
            <a:prstDash val="sysDot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9" name="Shape 7"/>
          <p:cNvSpPr/>
          <p:nvPr/>
        </p:nvSpPr>
        <p:spPr>
          <a:xfrm>
            <a:off x="6592824" y="4791456"/>
            <a:ext cx="100584" cy="100584"/>
          </a:xfrm>
          <a:prstGeom prst="ellipse">
            <a:avLst/>
          </a:prstGeom>
          <a:solidFill>
            <a:srgbClr val="4352E7"/>
          </a:solidFill>
          <a:ln w="19050">
            <a:solidFill>
              <a:srgbClr val="4352E7"/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0" name="Shape 8"/>
          <p:cNvSpPr/>
          <p:nvPr/>
        </p:nvSpPr>
        <p:spPr>
          <a:xfrm>
            <a:off x="6108192" y="5971032"/>
            <a:ext cx="512064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40000"/>
              </a:srgbClr>
            </a:solidFill>
            <a:prstDash val="sysDot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1" name="Shape 9"/>
          <p:cNvSpPr/>
          <p:nvPr/>
        </p:nvSpPr>
        <p:spPr>
          <a:xfrm>
            <a:off x="6592824" y="5934456"/>
            <a:ext cx="100584" cy="100584"/>
          </a:xfrm>
          <a:prstGeom prst="ellipse">
            <a:avLst/>
          </a:prstGeom>
          <a:solidFill>
            <a:srgbClr val="4352E7"/>
          </a:solidFill>
          <a:ln w="19050">
            <a:solidFill>
              <a:srgbClr val="4352E7"/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2" name="Shape 10"/>
          <p:cNvSpPr/>
          <p:nvPr/>
        </p:nvSpPr>
        <p:spPr>
          <a:xfrm>
            <a:off x="6364224" y="7150608"/>
            <a:ext cx="256032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40000"/>
              </a:srgbClr>
            </a:solidFill>
            <a:prstDash val="sysDot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3" name="Shape 11"/>
          <p:cNvSpPr/>
          <p:nvPr/>
        </p:nvSpPr>
        <p:spPr>
          <a:xfrm>
            <a:off x="6592824" y="5934456"/>
            <a:ext cx="100584" cy="100584"/>
          </a:xfrm>
          <a:prstGeom prst="ellipse">
            <a:avLst/>
          </a:prstGeom>
          <a:solidFill>
            <a:srgbClr val="1E293C"/>
          </a:solidFill>
          <a:ln w="19050">
            <a:solidFill>
              <a:srgbClr val="1E293C"/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4" name="Text 12"/>
          <p:cNvSpPr/>
          <p:nvPr/>
        </p:nvSpPr>
        <p:spPr>
          <a:xfrm>
            <a:off x="6583680" y="7095744"/>
            <a:ext cx="118872" cy="100584"/>
          </a:xfrm>
          <a:prstGeom prst="ellipse">
            <a:avLst/>
          </a:prstGeom>
          <a:solidFill>
            <a:srgbClr val="4352E7"/>
          </a:solidFill>
          <a:ln w="19050">
            <a:solidFill>
              <a:srgbClr val="4352E7"/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  <p:txBody>
          <a:bodyPr wrap="square" lIns="254" tIns="0" rIns="254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    </a:t>
            </a:r>
            <a:endParaRPr lang="en-US" sz="1400" dirty="0"/>
          </a:p>
        </p:txBody>
      </p:sp>
      <p:pic>
        <p:nvPicPr>
          <p:cNvPr id="25" name="Image 10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4304" y="6684264"/>
            <a:ext cx="7562088" cy="960120"/>
          </a:xfrm>
          <a:prstGeom prst="rect">
            <a:avLst/>
          </a:prstGeom>
        </p:spPr>
      </p:pic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004304" y="5504688"/>
            <a:ext cx="7562088" cy="960120"/>
          </a:xfrm>
          <a:prstGeom prst="rect">
            <a:avLst/>
          </a:prstGeom>
        </p:spPr>
      </p:pic>
      <p:pic>
        <p:nvPicPr>
          <p:cNvPr id="27" name="Image 12" descr="preencoded.pn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04304" y="4379976"/>
            <a:ext cx="7562088" cy="960120"/>
          </a:xfrm>
          <a:prstGeom prst="rect">
            <a:avLst/>
          </a:prstGeom>
        </p:spPr>
      </p:pic>
      <p:pic>
        <p:nvPicPr>
          <p:cNvPr id="28" name="Image 13" descr="preencoded.png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004304" y="3236976"/>
            <a:ext cx="7562088" cy="960120"/>
          </a:xfrm>
          <a:prstGeom prst="rect">
            <a:avLst/>
          </a:prstGeom>
        </p:spPr>
      </p:pic>
      <p:sp>
        <p:nvSpPr>
          <p:cNvPr id="29" name="Text 13"/>
          <p:cNvSpPr txBox="1"/>
          <p:nvPr/>
        </p:nvSpPr>
        <p:spPr>
          <a:xfrm>
            <a:off x="7205472" y="3319272"/>
            <a:ext cx="7114032" cy="8046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语法层（SMILES合法性）← prior model</a:t>
            </a:r>
            <a:endParaRPr lang="en-US" sz="1400" dirty="0"/>
          </a:p>
        </p:txBody>
      </p:sp>
      <p:sp>
        <p:nvSpPr>
          <p:cNvPr id="30" name="Text 14"/>
          <p:cNvSpPr txBox="1"/>
          <p:nvPr/>
        </p:nvSpPr>
        <p:spPr>
          <a:xfrm>
            <a:off x="7205472" y="4453128"/>
            <a:ext cx="7114032" cy="8046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语义层（类药性规则）← QED/Lipinski</a:t>
            </a:r>
            <a:endParaRPr lang="en-US" sz="1400" dirty="0"/>
          </a:p>
        </p:txBody>
      </p:sp>
      <p:sp>
        <p:nvSpPr>
          <p:cNvPr id="31" name="Text 15"/>
          <p:cNvSpPr txBox="1"/>
          <p:nvPr/>
        </p:nvSpPr>
        <p:spPr>
          <a:xfrm>
            <a:off x="7205472" y="5586984"/>
            <a:ext cx="7114032" cy="8046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语用层（靶点活性）← QSAR model ← 唯一需要实验数据的部分</a:t>
            </a:r>
            <a:endParaRPr lang="en-US" sz="1400" dirty="0"/>
          </a:p>
        </p:txBody>
      </p:sp>
      <p:sp>
        <p:nvSpPr>
          <p:cNvPr id="32" name="Text 16"/>
          <p:cNvSpPr txBox="1"/>
          <p:nvPr/>
        </p:nvSpPr>
        <p:spPr>
          <a:xfrm>
            <a:off x="7205472" y="6766560"/>
            <a:ext cx="7114032" cy="8046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删除第3层，系统仍能生成"看起来像药物"的分子——这就是无监督学习的力量！🎯</a:t>
            </a:r>
            <a:endParaRPr lang="en-US" sz="1400" dirty="0"/>
          </a:p>
        </p:txBody>
      </p:sp>
      <p:sp>
        <p:nvSpPr>
          <p:cNvPr id="33" name="Text 17"/>
          <p:cNvSpPr txBox="1"/>
          <p:nvPr/>
        </p:nvSpPr>
        <p:spPr>
          <a:xfrm>
            <a:off x="3410712" y="2459736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2000" dirty="0"/>
          </a:p>
        </p:txBody>
      </p:sp>
      <p:sp>
        <p:nvSpPr>
          <p:cNvPr id="34" name="Text 18"/>
          <p:cNvSpPr txBox="1"/>
          <p:nvPr/>
        </p:nvSpPr>
        <p:spPr>
          <a:xfrm>
            <a:off x="3410712" y="3529584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2000" dirty="0"/>
          </a:p>
        </p:txBody>
      </p:sp>
      <p:sp>
        <p:nvSpPr>
          <p:cNvPr id="35" name="Text 19"/>
          <p:cNvSpPr txBox="1"/>
          <p:nvPr/>
        </p:nvSpPr>
        <p:spPr>
          <a:xfrm>
            <a:off x="3410712" y="4672584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2000" dirty="0"/>
          </a:p>
        </p:txBody>
      </p:sp>
      <p:sp>
        <p:nvSpPr>
          <p:cNvPr id="36" name="Text 20"/>
          <p:cNvSpPr txBox="1"/>
          <p:nvPr/>
        </p:nvSpPr>
        <p:spPr>
          <a:xfrm>
            <a:off x="3410712" y="5806440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2000" dirty="0"/>
          </a:p>
        </p:txBody>
      </p:sp>
      <p:sp>
        <p:nvSpPr>
          <p:cNvPr id="37" name="Text 21"/>
          <p:cNvSpPr txBox="1"/>
          <p:nvPr/>
        </p:nvSpPr>
        <p:spPr>
          <a:xfrm>
            <a:off x="3410712" y="6958584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05</a:t>
            </a:r>
            <a:endParaRPr lang="en-US" sz="2000" dirty="0"/>
          </a:p>
        </p:txBody>
      </p:sp>
      <p:pic>
        <p:nvPicPr>
          <p:cNvPr id="38" name="Image 14" descr="preencoded.png">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4681728" y="566928"/>
            <a:ext cx="8375904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机器必须学习吗？</a:t>
            </a:r>
            <a:endParaRPr lang="en-US" sz="2800" dirty="0"/>
          </a:p>
        </p:txBody>
      </p:sp>
      <p:sp>
        <p:nvSpPr>
          <p:cNvPr id="3" name="Text 1"/>
          <p:cNvSpPr txBox="1"/>
          <p:nvPr/>
        </p:nvSpPr>
        <p:spPr>
          <a:xfrm>
            <a:off x="14054328" y="566928"/>
            <a:ext cx="43891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800" b="1" dirty="0">
                <a:solidFill>
                  <a:srgbClr val="4352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4654296" y="1527048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5" name="Text 3"/>
          <p:cNvSpPr txBox="1"/>
          <p:nvPr/>
        </p:nvSpPr>
        <p:spPr>
          <a:xfrm>
            <a:off x="4654296" y="1627632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学习的榜样是什么？</a:t>
            </a:r>
            <a:endParaRPr lang="en-US" sz="2800" dirty="0"/>
          </a:p>
        </p:txBody>
      </p:sp>
      <p:sp>
        <p:nvSpPr>
          <p:cNvPr id="6" name="Text 4"/>
          <p:cNvSpPr txBox="1"/>
          <p:nvPr/>
        </p:nvSpPr>
        <p:spPr>
          <a:xfrm>
            <a:off x="14063472" y="1627632"/>
            <a:ext cx="585216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4352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2800" dirty="0"/>
          </a:p>
        </p:txBody>
      </p:sp>
      <p:sp>
        <p:nvSpPr>
          <p:cNvPr id="7" name="Shape 5"/>
          <p:cNvSpPr/>
          <p:nvPr/>
        </p:nvSpPr>
        <p:spPr>
          <a:xfrm>
            <a:off x="4636008" y="259689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8" name="Text 6"/>
          <p:cNvSpPr txBox="1"/>
          <p:nvPr/>
        </p:nvSpPr>
        <p:spPr>
          <a:xfrm>
            <a:off x="4654296" y="2697480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从哪里学习？</a:t>
            </a:r>
            <a:endParaRPr lang="en-US" sz="2800" dirty="0"/>
          </a:p>
        </p:txBody>
      </p:sp>
      <p:sp>
        <p:nvSpPr>
          <p:cNvPr id="9" name="Text 7"/>
          <p:cNvSpPr txBox="1"/>
          <p:nvPr/>
        </p:nvSpPr>
        <p:spPr>
          <a:xfrm>
            <a:off x="14063472" y="2697480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4352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2800" dirty="0"/>
          </a:p>
        </p:txBody>
      </p:sp>
      <p:sp>
        <p:nvSpPr>
          <p:cNvPr id="10" name="Shape 8"/>
          <p:cNvSpPr/>
          <p:nvPr/>
        </p:nvSpPr>
        <p:spPr>
          <a:xfrm>
            <a:off x="4636008" y="3666744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1" name="Text 9"/>
          <p:cNvSpPr txBox="1"/>
          <p:nvPr/>
        </p:nvSpPr>
        <p:spPr>
          <a:xfrm>
            <a:off x="4654296" y="3767328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没有活性数据时，机器能学什么？</a:t>
            </a:r>
            <a:endParaRPr lang="en-US" sz="2800" dirty="0"/>
          </a:p>
        </p:txBody>
      </p:sp>
      <p:sp>
        <p:nvSpPr>
          <p:cNvPr id="12" name="Text 10"/>
          <p:cNvSpPr txBox="1"/>
          <p:nvPr/>
        </p:nvSpPr>
        <p:spPr>
          <a:xfrm>
            <a:off x="14063472" y="3767328"/>
            <a:ext cx="594360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4352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2800" dirty="0"/>
          </a:p>
        </p:txBody>
      </p:sp>
      <p:sp>
        <p:nvSpPr>
          <p:cNvPr id="13" name="Shape 11"/>
          <p:cNvSpPr/>
          <p:nvPr/>
        </p:nvSpPr>
        <p:spPr>
          <a:xfrm>
            <a:off x="4636008" y="4736592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4" name="Text 12"/>
          <p:cNvSpPr txBox="1"/>
          <p:nvPr/>
        </p:nvSpPr>
        <p:spPr>
          <a:xfrm>
            <a:off x="4654296" y="4837176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哲学核心：学习的本质是什么？</a:t>
            </a:r>
            <a:endParaRPr lang="en-US" sz="2800" dirty="0"/>
          </a:p>
        </p:txBody>
      </p:sp>
      <p:sp>
        <p:nvSpPr>
          <p:cNvPr id="15" name="Text 13"/>
          <p:cNvSpPr txBox="1"/>
          <p:nvPr/>
        </p:nvSpPr>
        <p:spPr>
          <a:xfrm>
            <a:off x="14063472" y="4837176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4352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05</a:t>
            </a:r>
            <a:endParaRPr lang="en-US" sz="2800" dirty="0"/>
          </a:p>
        </p:txBody>
      </p:sp>
      <p:sp>
        <p:nvSpPr>
          <p:cNvPr id="16" name="Shape 14"/>
          <p:cNvSpPr/>
          <p:nvPr/>
        </p:nvSpPr>
        <p:spPr>
          <a:xfrm>
            <a:off x="4636008" y="5806440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7" name="Text 15"/>
          <p:cNvSpPr txBox="1"/>
          <p:nvPr/>
        </p:nvSpPr>
        <p:spPr>
          <a:xfrm>
            <a:off x="4654296" y="5907024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实践中的启示</a:t>
            </a:r>
            <a:endParaRPr lang="en-US" sz="2800" dirty="0"/>
          </a:p>
        </p:txBody>
      </p:sp>
      <p:sp>
        <p:nvSpPr>
          <p:cNvPr id="18" name="Text 16"/>
          <p:cNvSpPr txBox="1"/>
          <p:nvPr/>
        </p:nvSpPr>
        <p:spPr>
          <a:xfrm>
            <a:off x="14063472" y="5907024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4352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06</a:t>
            </a:r>
            <a:endParaRPr lang="en-US" sz="2800" dirty="0"/>
          </a:p>
        </p:txBody>
      </p:sp>
      <p:sp>
        <p:nvSpPr>
          <p:cNvPr id="19" name="Shape 17"/>
          <p:cNvSpPr/>
          <p:nvPr/>
        </p:nvSpPr>
        <p:spPr>
          <a:xfrm>
            <a:off x="4636008" y="6876288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0" name="Text 18"/>
          <p:cNvSpPr txBox="1"/>
          <p:nvPr/>
        </p:nvSpPr>
        <p:spPr>
          <a:xfrm>
            <a:off x="4654296" y="6976872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哲学结论</a:t>
            </a:r>
            <a:endParaRPr lang="en-US" sz="2800" dirty="0"/>
          </a:p>
        </p:txBody>
      </p:sp>
      <p:sp>
        <p:nvSpPr>
          <p:cNvPr id="21" name="Text 19"/>
          <p:cNvSpPr txBox="1"/>
          <p:nvPr/>
        </p:nvSpPr>
        <p:spPr>
          <a:xfrm>
            <a:off x="14054328" y="6976872"/>
            <a:ext cx="539496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4352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07</a:t>
            </a:r>
            <a:endParaRPr lang="en-US" sz="2800" dirty="0"/>
          </a:p>
        </p:txBody>
      </p:sp>
      <p:sp>
        <p:nvSpPr>
          <p:cNvPr id="22" name="Shape 20"/>
          <p:cNvSpPr/>
          <p:nvPr/>
        </p:nvSpPr>
        <p:spPr>
          <a:xfrm>
            <a:off x="4636008" y="794613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3" name="Text 21"/>
          <p:cNvSpPr txBox="1"/>
          <p:nvPr/>
        </p:nvSpPr>
        <p:spPr>
          <a:xfrm>
            <a:off x="566928" y="1408176"/>
            <a:ext cx="1088136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400" b="1" dirty="0">
                <a:solidFill>
                  <a:srgbClr val="80808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CONTENTS</a:t>
            </a:r>
            <a:endParaRPr lang="en-US" sz="1400" dirty="0"/>
          </a:p>
        </p:txBody>
      </p:sp>
      <p:sp>
        <p:nvSpPr>
          <p:cNvPr id="24" name="Text 22"/>
          <p:cNvSpPr txBox="1"/>
          <p:nvPr/>
        </p:nvSpPr>
        <p:spPr>
          <a:xfrm>
            <a:off x="566928" y="777240"/>
            <a:ext cx="1371600" cy="6858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目录</a:t>
            </a:r>
            <a:endParaRPr lang="en-US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rcRect l="0" r="0" t="0" b="37"/>
          <a:stretch/>
        </p:blipFill>
        <p:spPr>
          <a:xfrm>
            <a:off x="-9144" y="0"/>
            <a:ext cx="15243048" cy="8577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822960" y="1965960"/>
            <a:ext cx="8001000" cy="27432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lang="en-US" sz="72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谢谢观看</a:t>
            </a:r>
            <a:endParaRPr lang="en-US" sz="7200" dirty="0"/>
          </a:p>
        </p:txBody>
      </p:sp>
      <p:sp>
        <p:nvSpPr>
          <p:cNvPr id="4" name="Text 1"/>
          <p:cNvSpPr txBox="1"/>
          <p:nvPr/>
        </p:nvSpPr>
        <p:spPr>
          <a:xfrm>
            <a:off x="822960" y="713232"/>
            <a:ext cx="1344168" cy="3017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b"/>
          <a:lstStyle/>
          <a:p>
            <a:pPr algn="l">
              <a:lnSpc>
                <a:spcPct val="125000"/>
              </a:lnSpc>
            </a:pPr>
            <a:r>
              <a:rPr lang="en-US" sz="1600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YOUR LOGO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960" y="5733288"/>
            <a:ext cx="2633472" cy="594360"/>
          </a:xfrm>
          <a:prstGeom prst="rect">
            <a:avLst/>
          </a:prstGeom>
        </p:spPr>
      </p:pic>
      <p:sp>
        <p:nvSpPr>
          <p:cNvPr id="6" name="Text 2"/>
          <p:cNvSpPr txBox="1"/>
          <p:nvPr/>
        </p:nvSpPr>
        <p:spPr>
          <a:xfrm>
            <a:off x="1152144" y="5833872"/>
            <a:ext cx="1975104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500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汇报人：ShareVip686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81760" y="621792"/>
            <a:ext cx="493776" cy="91440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7432" y="8028432"/>
            <a:ext cx="15252192" cy="548640"/>
          </a:xfrm>
          <a:prstGeom prst="rect">
            <a:avLst/>
          </a:prstGeom>
        </p:spPr>
      </p:pic>
      <p:sp>
        <p:nvSpPr>
          <p:cNvPr id="9" name="Text 3"/>
          <p:cNvSpPr txBox="1"/>
          <p:nvPr/>
        </p:nvSpPr>
        <p:spPr>
          <a:xfrm>
            <a:off x="393192" y="8165592"/>
            <a:ext cx="1837944" cy="26517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Inspiration &amp; Creativity</a:t>
            </a:r>
            <a:endParaRPr lang="en-US" sz="1400" dirty="0"/>
          </a:p>
        </p:txBody>
      </p:sp>
      <p:sp>
        <p:nvSpPr>
          <p:cNvPr id="10" name="Text 4"/>
          <p:cNvSpPr txBox="1"/>
          <p:nvPr/>
        </p:nvSpPr>
        <p:spPr>
          <a:xfrm>
            <a:off x="3493008" y="8165592"/>
            <a:ext cx="1837944" cy="26517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Inspiration &amp; Creativity</a:t>
            </a:r>
            <a:endParaRPr lang="en-US" sz="1400" dirty="0"/>
          </a:p>
        </p:txBody>
      </p:sp>
      <p:sp>
        <p:nvSpPr>
          <p:cNvPr id="11" name="Text 5"/>
          <p:cNvSpPr txBox="1"/>
          <p:nvPr/>
        </p:nvSpPr>
        <p:spPr>
          <a:xfrm>
            <a:off x="6592824" y="8165592"/>
            <a:ext cx="1837944" cy="26517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Inspiration &amp; Creativity</a:t>
            </a:r>
            <a:endParaRPr lang="en-US" sz="1400" dirty="0"/>
          </a:p>
        </p:txBody>
      </p:sp>
      <p:sp>
        <p:nvSpPr>
          <p:cNvPr id="12" name="Text 6"/>
          <p:cNvSpPr txBox="1"/>
          <p:nvPr/>
        </p:nvSpPr>
        <p:spPr>
          <a:xfrm>
            <a:off x="9692640" y="8165592"/>
            <a:ext cx="1837944" cy="26517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Inspiration &amp; Creativity</a:t>
            </a:r>
            <a:endParaRPr lang="en-US" sz="1400" dirty="0"/>
          </a:p>
        </p:txBody>
      </p:sp>
      <p:sp>
        <p:nvSpPr>
          <p:cNvPr id="13" name="Text 7"/>
          <p:cNvSpPr txBox="1"/>
          <p:nvPr/>
        </p:nvSpPr>
        <p:spPr>
          <a:xfrm>
            <a:off x="12792456" y="8165592"/>
            <a:ext cx="1837944" cy="26517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Inspiration &amp; Creativity</a:t>
            </a:r>
            <a:endParaRPr lang="en-US" sz="1400" dirty="0"/>
          </a:p>
        </p:txBody>
      </p:sp>
      <p:sp>
        <p:nvSpPr>
          <p:cNvPr id="14" name="Text 8"/>
          <p:cNvSpPr txBox="1"/>
          <p:nvPr/>
        </p:nvSpPr>
        <p:spPr>
          <a:xfrm>
            <a:off x="6894576" y="-338328"/>
            <a:ext cx="2560320" cy="26517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rtlCol="0" anchor="ctr"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4681728" y="566928"/>
            <a:ext cx="8375904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机器必须学习吗？</a:t>
            </a:r>
            <a:endParaRPr lang="en-US" sz="2800" dirty="0"/>
          </a:p>
        </p:txBody>
      </p:sp>
      <p:sp>
        <p:nvSpPr>
          <p:cNvPr id="3" name="Text 1"/>
          <p:cNvSpPr txBox="1"/>
          <p:nvPr/>
        </p:nvSpPr>
        <p:spPr>
          <a:xfrm>
            <a:off x="14054328" y="566928"/>
            <a:ext cx="43891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800" b="1" dirty="0">
                <a:solidFill>
                  <a:srgbClr val="4352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4654296" y="1527048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5" name="Text 3"/>
          <p:cNvSpPr txBox="1"/>
          <p:nvPr/>
        </p:nvSpPr>
        <p:spPr>
          <a:xfrm>
            <a:off x="4654296" y="1627632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学习的榜样是什么？</a:t>
            </a:r>
            <a:endParaRPr lang="en-US" sz="2800" dirty="0"/>
          </a:p>
        </p:txBody>
      </p:sp>
      <p:sp>
        <p:nvSpPr>
          <p:cNvPr id="6" name="Text 4"/>
          <p:cNvSpPr txBox="1"/>
          <p:nvPr/>
        </p:nvSpPr>
        <p:spPr>
          <a:xfrm>
            <a:off x="14063472" y="1627632"/>
            <a:ext cx="585216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2800" dirty="0"/>
          </a:p>
        </p:txBody>
      </p:sp>
      <p:sp>
        <p:nvSpPr>
          <p:cNvPr id="7" name="Shape 5"/>
          <p:cNvSpPr/>
          <p:nvPr/>
        </p:nvSpPr>
        <p:spPr>
          <a:xfrm>
            <a:off x="4636008" y="259689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8" name="Text 6"/>
          <p:cNvSpPr txBox="1"/>
          <p:nvPr/>
        </p:nvSpPr>
        <p:spPr>
          <a:xfrm>
            <a:off x="4654296" y="2697480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从哪里学习？</a:t>
            </a:r>
            <a:endParaRPr lang="en-US" sz="2800" dirty="0"/>
          </a:p>
        </p:txBody>
      </p:sp>
      <p:sp>
        <p:nvSpPr>
          <p:cNvPr id="9" name="Text 7"/>
          <p:cNvSpPr txBox="1"/>
          <p:nvPr/>
        </p:nvSpPr>
        <p:spPr>
          <a:xfrm>
            <a:off x="14063472" y="2697480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2800" dirty="0"/>
          </a:p>
        </p:txBody>
      </p:sp>
      <p:sp>
        <p:nvSpPr>
          <p:cNvPr id="10" name="Shape 8"/>
          <p:cNvSpPr/>
          <p:nvPr/>
        </p:nvSpPr>
        <p:spPr>
          <a:xfrm>
            <a:off x="4636008" y="3666744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1" name="Text 9"/>
          <p:cNvSpPr txBox="1"/>
          <p:nvPr/>
        </p:nvSpPr>
        <p:spPr>
          <a:xfrm>
            <a:off x="4654296" y="3767328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没有活性数据时，机器能学什么？</a:t>
            </a:r>
            <a:endParaRPr lang="en-US" sz="2800" dirty="0"/>
          </a:p>
        </p:txBody>
      </p:sp>
      <p:sp>
        <p:nvSpPr>
          <p:cNvPr id="12" name="Text 10"/>
          <p:cNvSpPr txBox="1"/>
          <p:nvPr/>
        </p:nvSpPr>
        <p:spPr>
          <a:xfrm>
            <a:off x="14063472" y="3767328"/>
            <a:ext cx="594360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2800" dirty="0"/>
          </a:p>
        </p:txBody>
      </p:sp>
      <p:sp>
        <p:nvSpPr>
          <p:cNvPr id="13" name="Shape 11"/>
          <p:cNvSpPr/>
          <p:nvPr/>
        </p:nvSpPr>
        <p:spPr>
          <a:xfrm>
            <a:off x="4636008" y="4736592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4" name="Text 12"/>
          <p:cNvSpPr txBox="1"/>
          <p:nvPr/>
        </p:nvSpPr>
        <p:spPr>
          <a:xfrm>
            <a:off x="4654296" y="4837176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哲学核心：学习的本质是什么？</a:t>
            </a:r>
            <a:endParaRPr lang="en-US" sz="2800" dirty="0"/>
          </a:p>
        </p:txBody>
      </p:sp>
      <p:sp>
        <p:nvSpPr>
          <p:cNvPr id="15" name="Text 13"/>
          <p:cNvSpPr txBox="1"/>
          <p:nvPr/>
        </p:nvSpPr>
        <p:spPr>
          <a:xfrm>
            <a:off x="14063472" y="4837176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05</a:t>
            </a:r>
            <a:endParaRPr lang="en-US" sz="2800" dirty="0"/>
          </a:p>
        </p:txBody>
      </p:sp>
      <p:sp>
        <p:nvSpPr>
          <p:cNvPr id="16" name="Shape 14"/>
          <p:cNvSpPr/>
          <p:nvPr/>
        </p:nvSpPr>
        <p:spPr>
          <a:xfrm>
            <a:off x="4636008" y="5806440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7" name="Text 15"/>
          <p:cNvSpPr txBox="1"/>
          <p:nvPr/>
        </p:nvSpPr>
        <p:spPr>
          <a:xfrm>
            <a:off x="4654296" y="5907024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实践中的启示</a:t>
            </a:r>
            <a:endParaRPr lang="en-US" sz="2800" dirty="0"/>
          </a:p>
        </p:txBody>
      </p:sp>
      <p:sp>
        <p:nvSpPr>
          <p:cNvPr id="18" name="Text 16"/>
          <p:cNvSpPr txBox="1"/>
          <p:nvPr/>
        </p:nvSpPr>
        <p:spPr>
          <a:xfrm>
            <a:off x="14063472" y="5907024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06</a:t>
            </a:r>
            <a:endParaRPr lang="en-US" sz="2800" dirty="0"/>
          </a:p>
        </p:txBody>
      </p:sp>
      <p:sp>
        <p:nvSpPr>
          <p:cNvPr id="19" name="Shape 17"/>
          <p:cNvSpPr/>
          <p:nvPr/>
        </p:nvSpPr>
        <p:spPr>
          <a:xfrm>
            <a:off x="4636008" y="6876288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0" name="Text 18"/>
          <p:cNvSpPr txBox="1"/>
          <p:nvPr/>
        </p:nvSpPr>
        <p:spPr>
          <a:xfrm>
            <a:off x="4654296" y="6976872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哲学结论</a:t>
            </a:r>
            <a:endParaRPr lang="en-US" sz="2800" dirty="0"/>
          </a:p>
        </p:txBody>
      </p:sp>
      <p:sp>
        <p:nvSpPr>
          <p:cNvPr id="21" name="Text 19"/>
          <p:cNvSpPr txBox="1"/>
          <p:nvPr/>
        </p:nvSpPr>
        <p:spPr>
          <a:xfrm>
            <a:off x="14054328" y="6976872"/>
            <a:ext cx="539496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07</a:t>
            </a:r>
            <a:endParaRPr lang="en-US" sz="2800" dirty="0"/>
          </a:p>
        </p:txBody>
      </p:sp>
      <p:sp>
        <p:nvSpPr>
          <p:cNvPr id="22" name="Shape 20"/>
          <p:cNvSpPr/>
          <p:nvPr/>
        </p:nvSpPr>
        <p:spPr>
          <a:xfrm>
            <a:off x="4636008" y="794613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3" name="Text 21"/>
          <p:cNvSpPr txBox="1"/>
          <p:nvPr/>
        </p:nvSpPr>
        <p:spPr>
          <a:xfrm>
            <a:off x="566928" y="1408176"/>
            <a:ext cx="1088136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400" b="1" dirty="0">
                <a:solidFill>
                  <a:srgbClr val="80808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CONTENTS</a:t>
            </a:r>
            <a:endParaRPr lang="en-US" sz="1400" dirty="0"/>
          </a:p>
        </p:txBody>
      </p:sp>
      <p:sp>
        <p:nvSpPr>
          <p:cNvPr id="24" name="Text 22"/>
          <p:cNvSpPr txBox="1"/>
          <p:nvPr/>
        </p:nvSpPr>
        <p:spPr>
          <a:xfrm>
            <a:off x="566928" y="777240"/>
            <a:ext cx="1371600" cy="6858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目录</a:t>
            </a:r>
            <a:endParaRPr lang="en-US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64808" y="1664208"/>
            <a:ext cx="7900416" cy="1883664"/>
          </a:xfrm>
          <a:prstGeom prst="rect">
            <a:avLst/>
          </a:prstGeom>
          <a:gradFill flip="none" rotWithShape="1">
            <a:gsLst>
              <a:gs pos="0">
                <a:srgbClr val="4352E7">
                  <a:alpha val="20000"/>
                </a:srgbClr>
              </a:gs>
              <a:gs pos="100000">
                <a:srgbClr val="4352E7">
                  <a:alpha val="0"/>
                </a:srgbClr>
              </a:gs>
            </a:gsLst>
            <a:lin ang="10800000" scaled="0"/>
          </a:gradFill>
          <a:ln/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3" name="Text 1"/>
          <p:cNvSpPr txBox="1"/>
          <p:nvPr/>
        </p:nvSpPr>
        <p:spPr>
          <a:xfrm>
            <a:off x="1389888" y="457200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两种学习范式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1014984" y="1682496"/>
            <a:ext cx="6144768" cy="6144768"/>
          </a:xfrm>
          <a:prstGeom prst="ellipse">
            <a:avLst/>
          </a:prstGeom>
          <a:solidFill>
            <a:srgbClr val="4352E7">
              <a:alpha val="14902"/>
            </a:srgbClr>
          </a:solidFill>
          <a:ln/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14319504" y="1664208"/>
            <a:ext cx="54864" cy="1883664"/>
          </a:xfrm>
          <a:prstGeom prst="rect">
            <a:avLst/>
          </a:prstGeom>
          <a:solidFill>
            <a:srgbClr val="4352E7"/>
          </a:solidFill>
          <a:ln/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36776" y="2596896"/>
            <a:ext cx="2615184" cy="2615184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8496" y="2596896"/>
            <a:ext cx="2615184" cy="2615184"/>
          </a:xfrm>
          <a:prstGeom prst="rect">
            <a:avLst/>
          </a:prstGeom>
        </p:spPr>
      </p:pic>
      <p:sp>
        <p:nvSpPr>
          <p:cNvPr id="8" name="Text 4"/>
          <p:cNvSpPr txBox="1"/>
          <p:nvPr/>
        </p:nvSpPr>
        <p:spPr>
          <a:xfrm>
            <a:off x="1929384" y="3319272"/>
            <a:ext cx="2020824" cy="115214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离线学习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6318504" y="5934456"/>
            <a:ext cx="8055864" cy="1883664"/>
          </a:xfrm>
          <a:prstGeom prst="rect">
            <a:avLst/>
          </a:prstGeom>
          <a:gradFill flip="none" rotWithShape="1">
            <a:gsLst>
              <a:gs pos="0">
                <a:srgbClr val="4352E7">
                  <a:alpha val="20000"/>
                </a:srgbClr>
              </a:gs>
              <a:gs pos="100000">
                <a:srgbClr val="4352E7">
                  <a:alpha val="0"/>
                </a:srgbClr>
              </a:gs>
            </a:gsLst>
            <a:lin ang="10800000" scaled="0"/>
          </a:gradFill>
          <a:ln/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6976872" y="3813048"/>
            <a:ext cx="7388352" cy="1883664"/>
          </a:xfrm>
          <a:prstGeom prst="rect">
            <a:avLst/>
          </a:prstGeom>
          <a:gradFill flip="none" rotWithShape="1">
            <a:gsLst>
              <a:gs pos="0">
                <a:srgbClr val="4352E7">
                  <a:alpha val="20000"/>
                </a:srgbClr>
              </a:gs>
              <a:gs pos="100000">
                <a:srgbClr val="4352E7">
                  <a:alpha val="0"/>
                </a:srgbClr>
              </a:gs>
            </a:gsLst>
            <a:lin ang="10800000" scaled="0"/>
          </a:gradFill>
          <a:ln/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1" name="Text 7"/>
          <p:cNvSpPr txBox="1"/>
          <p:nvPr/>
        </p:nvSpPr>
        <p:spPr>
          <a:xfrm>
            <a:off x="7562088" y="1865376"/>
            <a:ext cx="6446520" cy="145389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r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Python代码示例：QSAR模型 - 已经从历史数据学到的知识</a:t>
            </a:r>
            <a:endParaRPr lang="en-US" sz="1500" dirty="0"/>
          </a:p>
          <a:p>
            <a:pPr algn="r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model_path = "random_forest_champion.joblib"</a:t>
            </a:r>
            <a:endParaRPr lang="en-US" sz="1500" dirty="0"/>
          </a:p>
          <a:p>
            <a:pPr algn="r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先验模型 - 已经从化学空间学到的语法</a:t>
            </a:r>
            <a:endParaRPr lang="en-US" sz="1500" dirty="0"/>
          </a:p>
          <a:p>
            <a:pPr algn="r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prior_file = "denv_ultra_clean_model.model"</a:t>
            </a:r>
            <a:endParaRPr lang="en-US" sz="1500" dirty="0"/>
          </a:p>
        </p:txBody>
      </p:sp>
      <p:sp>
        <p:nvSpPr>
          <p:cNvPr id="12" name="Text 8"/>
          <p:cNvSpPr txBox="1"/>
          <p:nvPr/>
        </p:nvSpPr>
        <p:spPr>
          <a:xfrm>
            <a:off x="4270248" y="3319272"/>
            <a:ext cx="2020824" cy="115214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在线学习</a:t>
            </a:r>
            <a:endParaRPr lang="en-US" sz="20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8064" y="4498848"/>
            <a:ext cx="2615184" cy="2615184"/>
          </a:xfrm>
          <a:prstGeom prst="rect">
            <a:avLst/>
          </a:prstGeom>
        </p:spPr>
      </p:pic>
      <p:sp>
        <p:nvSpPr>
          <p:cNvPr id="14" name="Text 9"/>
          <p:cNvSpPr txBox="1"/>
          <p:nvPr/>
        </p:nvSpPr>
        <p:spPr>
          <a:xfrm>
            <a:off x="3090672" y="5221224"/>
            <a:ext cx="2020824" cy="115214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哲学结论</a:t>
            </a:r>
            <a:endParaRPr lang="en-US" sz="2000" dirty="0"/>
          </a:p>
        </p:txBody>
      </p:sp>
      <p:sp>
        <p:nvSpPr>
          <p:cNvPr id="15" name="Shape 10"/>
          <p:cNvSpPr/>
          <p:nvPr/>
        </p:nvSpPr>
        <p:spPr>
          <a:xfrm>
            <a:off x="14319504" y="3803904"/>
            <a:ext cx="54864" cy="1883664"/>
          </a:xfrm>
          <a:prstGeom prst="rect">
            <a:avLst/>
          </a:prstGeom>
          <a:solidFill>
            <a:srgbClr val="4352E7"/>
          </a:solidFill>
          <a:ln/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6" name="Text 11"/>
          <p:cNvSpPr txBox="1"/>
          <p:nvPr/>
        </p:nvSpPr>
        <p:spPr>
          <a:xfrm>
            <a:off x="7562088" y="4014216"/>
            <a:ext cx="6446520" cy="145389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r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toml配置：强化学习持续优化</a:t>
            </a:r>
            <a:endParaRPr lang="en-US" sz="1500" dirty="0"/>
          </a:p>
          <a:p>
            <a:pPr algn="r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type = "dap"</a:t>
            </a:r>
            <a:endParaRPr lang="en-US" sz="1500" dirty="0"/>
          </a:p>
          <a:p>
            <a:pPr algn="r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sigma = 120</a:t>
            </a:r>
            <a:endParaRPr lang="en-US" sz="1500" dirty="0"/>
          </a:p>
          <a:p>
            <a:pPr algn="r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rate = 0.0001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14319504" y="5934456"/>
            <a:ext cx="54864" cy="1883664"/>
          </a:xfrm>
          <a:prstGeom prst="rect">
            <a:avLst/>
          </a:prstGeom>
          <a:solidFill>
            <a:srgbClr val="4352E7"/>
          </a:solidFill>
          <a:ln/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8" name="Text 13"/>
          <p:cNvSpPr txBox="1"/>
          <p:nvPr/>
        </p:nvSpPr>
        <p:spPr>
          <a:xfrm>
            <a:off x="7562088" y="6144768"/>
            <a:ext cx="6446520" cy="145389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r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机器不必"持续学习"，但必须基于某种已有知识</a:t>
            </a:r>
            <a:endParaRPr lang="en-US" sz="1500" dirty="0"/>
          </a:p>
          <a:p>
            <a:pPr algn="r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系统即使不做RL训练，仅用预训练的QSAR模型+规则也能工作——但效果会受限</a:t>
            </a:r>
            <a:endParaRPr lang="en-US" sz="150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240" y="448056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4681728" y="566928"/>
            <a:ext cx="8375904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机器必须学习吗？</a:t>
            </a:r>
            <a:endParaRPr lang="en-US" sz="2800" dirty="0"/>
          </a:p>
        </p:txBody>
      </p:sp>
      <p:sp>
        <p:nvSpPr>
          <p:cNvPr id="3" name="Text 1"/>
          <p:cNvSpPr txBox="1"/>
          <p:nvPr/>
        </p:nvSpPr>
        <p:spPr>
          <a:xfrm>
            <a:off x="14054328" y="566928"/>
            <a:ext cx="43891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4654296" y="1527048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5" name="Text 3"/>
          <p:cNvSpPr txBox="1"/>
          <p:nvPr/>
        </p:nvSpPr>
        <p:spPr>
          <a:xfrm>
            <a:off x="4654296" y="1627632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学习的榜样是什么？</a:t>
            </a:r>
            <a:endParaRPr lang="en-US" sz="2800" dirty="0"/>
          </a:p>
        </p:txBody>
      </p:sp>
      <p:sp>
        <p:nvSpPr>
          <p:cNvPr id="6" name="Text 4"/>
          <p:cNvSpPr txBox="1"/>
          <p:nvPr/>
        </p:nvSpPr>
        <p:spPr>
          <a:xfrm>
            <a:off x="14063472" y="1627632"/>
            <a:ext cx="585216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4352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2800" dirty="0"/>
          </a:p>
        </p:txBody>
      </p:sp>
      <p:sp>
        <p:nvSpPr>
          <p:cNvPr id="7" name="Shape 5"/>
          <p:cNvSpPr/>
          <p:nvPr/>
        </p:nvSpPr>
        <p:spPr>
          <a:xfrm>
            <a:off x="4636008" y="259689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8" name="Text 6"/>
          <p:cNvSpPr txBox="1"/>
          <p:nvPr/>
        </p:nvSpPr>
        <p:spPr>
          <a:xfrm>
            <a:off x="4654296" y="2697480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从哪里学习？</a:t>
            </a:r>
            <a:endParaRPr lang="en-US" sz="2800" dirty="0"/>
          </a:p>
        </p:txBody>
      </p:sp>
      <p:sp>
        <p:nvSpPr>
          <p:cNvPr id="9" name="Text 7"/>
          <p:cNvSpPr txBox="1"/>
          <p:nvPr/>
        </p:nvSpPr>
        <p:spPr>
          <a:xfrm>
            <a:off x="14063472" y="2697480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2800" dirty="0"/>
          </a:p>
        </p:txBody>
      </p:sp>
      <p:sp>
        <p:nvSpPr>
          <p:cNvPr id="10" name="Shape 8"/>
          <p:cNvSpPr/>
          <p:nvPr/>
        </p:nvSpPr>
        <p:spPr>
          <a:xfrm>
            <a:off x="4636008" y="3666744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1" name="Text 9"/>
          <p:cNvSpPr txBox="1"/>
          <p:nvPr/>
        </p:nvSpPr>
        <p:spPr>
          <a:xfrm>
            <a:off x="4654296" y="3767328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没有活性数据时，机器能学什么？</a:t>
            </a:r>
            <a:endParaRPr lang="en-US" sz="2800" dirty="0"/>
          </a:p>
        </p:txBody>
      </p:sp>
      <p:sp>
        <p:nvSpPr>
          <p:cNvPr id="12" name="Text 10"/>
          <p:cNvSpPr txBox="1"/>
          <p:nvPr/>
        </p:nvSpPr>
        <p:spPr>
          <a:xfrm>
            <a:off x="14063472" y="3767328"/>
            <a:ext cx="594360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2800" dirty="0"/>
          </a:p>
        </p:txBody>
      </p:sp>
      <p:sp>
        <p:nvSpPr>
          <p:cNvPr id="13" name="Shape 11"/>
          <p:cNvSpPr/>
          <p:nvPr/>
        </p:nvSpPr>
        <p:spPr>
          <a:xfrm>
            <a:off x="4636008" y="4736592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4" name="Text 12"/>
          <p:cNvSpPr txBox="1"/>
          <p:nvPr/>
        </p:nvSpPr>
        <p:spPr>
          <a:xfrm>
            <a:off x="4654296" y="4837176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哲学核心：学习的本质是什么？</a:t>
            </a:r>
            <a:endParaRPr lang="en-US" sz="2800" dirty="0"/>
          </a:p>
        </p:txBody>
      </p:sp>
      <p:sp>
        <p:nvSpPr>
          <p:cNvPr id="15" name="Text 13"/>
          <p:cNvSpPr txBox="1"/>
          <p:nvPr/>
        </p:nvSpPr>
        <p:spPr>
          <a:xfrm>
            <a:off x="14063472" y="4837176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05</a:t>
            </a:r>
            <a:endParaRPr lang="en-US" sz="2800" dirty="0"/>
          </a:p>
        </p:txBody>
      </p:sp>
      <p:sp>
        <p:nvSpPr>
          <p:cNvPr id="16" name="Shape 14"/>
          <p:cNvSpPr/>
          <p:nvPr/>
        </p:nvSpPr>
        <p:spPr>
          <a:xfrm>
            <a:off x="4636008" y="5806440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7" name="Text 15"/>
          <p:cNvSpPr txBox="1"/>
          <p:nvPr/>
        </p:nvSpPr>
        <p:spPr>
          <a:xfrm>
            <a:off x="4654296" y="5907024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实践中的启示</a:t>
            </a:r>
            <a:endParaRPr lang="en-US" sz="2800" dirty="0"/>
          </a:p>
        </p:txBody>
      </p:sp>
      <p:sp>
        <p:nvSpPr>
          <p:cNvPr id="18" name="Text 16"/>
          <p:cNvSpPr txBox="1"/>
          <p:nvPr/>
        </p:nvSpPr>
        <p:spPr>
          <a:xfrm>
            <a:off x="14063472" y="5907024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06</a:t>
            </a:r>
            <a:endParaRPr lang="en-US" sz="2800" dirty="0"/>
          </a:p>
        </p:txBody>
      </p:sp>
      <p:sp>
        <p:nvSpPr>
          <p:cNvPr id="19" name="Shape 17"/>
          <p:cNvSpPr/>
          <p:nvPr/>
        </p:nvSpPr>
        <p:spPr>
          <a:xfrm>
            <a:off x="4636008" y="6876288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0" name="Text 18"/>
          <p:cNvSpPr txBox="1"/>
          <p:nvPr/>
        </p:nvSpPr>
        <p:spPr>
          <a:xfrm>
            <a:off x="4654296" y="6976872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哲学结论</a:t>
            </a:r>
            <a:endParaRPr lang="en-US" sz="2800" dirty="0"/>
          </a:p>
        </p:txBody>
      </p:sp>
      <p:sp>
        <p:nvSpPr>
          <p:cNvPr id="21" name="Text 19"/>
          <p:cNvSpPr txBox="1"/>
          <p:nvPr/>
        </p:nvSpPr>
        <p:spPr>
          <a:xfrm>
            <a:off x="14054328" y="6976872"/>
            <a:ext cx="539496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07</a:t>
            </a:r>
            <a:endParaRPr lang="en-US" sz="2800" dirty="0"/>
          </a:p>
        </p:txBody>
      </p:sp>
      <p:sp>
        <p:nvSpPr>
          <p:cNvPr id="22" name="Shape 20"/>
          <p:cNvSpPr/>
          <p:nvPr/>
        </p:nvSpPr>
        <p:spPr>
          <a:xfrm>
            <a:off x="4636008" y="794613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3" name="Text 21"/>
          <p:cNvSpPr txBox="1"/>
          <p:nvPr/>
        </p:nvSpPr>
        <p:spPr>
          <a:xfrm>
            <a:off x="566928" y="1408176"/>
            <a:ext cx="1088136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400" b="1" dirty="0">
                <a:solidFill>
                  <a:srgbClr val="80808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CONTENTS</a:t>
            </a:r>
            <a:endParaRPr lang="en-US" sz="1400" dirty="0"/>
          </a:p>
        </p:txBody>
      </p:sp>
      <p:sp>
        <p:nvSpPr>
          <p:cNvPr id="24" name="Text 22"/>
          <p:cNvSpPr txBox="1"/>
          <p:nvPr/>
        </p:nvSpPr>
        <p:spPr>
          <a:xfrm>
            <a:off x="566928" y="777240"/>
            <a:ext cx="1371600" cy="6858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目录</a:t>
            </a:r>
            <a:endParaRPr 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90288" y="5047488"/>
            <a:ext cx="9482328" cy="107899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2504" y="3703320"/>
            <a:ext cx="10040112" cy="106984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3664" y="4956048"/>
            <a:ext cx="2724912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5504" y="6455664"/>
            <a:ext cx="8897112" cy="10789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6736" y="6355080"/>
            <a:ext cx="3849624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59736" y="3611880"/>
            <a:ext cx="1563624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55264" y="2331720"/>
            <a:ext cx="10808208" cy="108813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26464" y="5074920"/>
            <a:ext cx="3666744" cy="118872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02536" y="3730752"/>
            <a:ext cx="2496312" cy="1179576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587752" y="1975104"/>
            <a:ext cx="1325880" cy="154533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2104" y="6455664"/>
            <a:ext cx="4828032" cy="1280160"/>
          </a:xfrm>
          <a:prstGeom prst="rect">
            <a:avLst/>
          </a:prstGeom>
        </p:spPr>
      </p:pic>
      <p:sp>
        <p:nvSpPr>
          <p:cNvPr id="13" name="Text 0"/>
          <p:cNvSpPr txBox="1"/>
          <p:nvPr/>
        </p:nvSpPr>
        <p:spPr>
          <a:xfrm>
            <a:off x="1389888" y="475488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三层榜样结构</a:t>
            </a:r>
            <a:endParaRPr lang="en-US" sz="3600" dirty="0"/>
          </a:p>
        </p:txBody>
      </p:sp>
      <p:sp>
        <p:nvSpPr>
          <p:cNvPr id="14" name="Text 1"/>
          <p:cNvSpPr txBox="1"/>
          <p:nvPr/>
        </p:nvSpPr>
        <p:spPr>
          <a:xfrm>
            <a:off x="4846320" y="3803904"/>
            <a:ext cx="8979408" cy="3200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物理真理</a:t>
            </a:r>
            <a:endParaRPr lang="en-US" sz="1600" dirty="0"/>
          </a:p>
        </p:txBody>
      </p:sp>
      <p:sp>
        <p:nvSpPr>
          <p:cNvPr id="15" name="Text 2"/>
          <p:cNvSpPr txBox="1"/>
          <p:nvPr/>
        </p:nvSpPr>
        <p:spPr>
          <a:xfrm>
            <a:off x="4846320" y="4069080"/>
            <a:ext cx="10277856" cy="10698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QSAR模型预测的pIC50（生物活性）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分子量分布范围通常控制在150-500 Da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氢键供体≤5（具体数值：如OH、NH等≤5个）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氢键受体≤10（具体数值：如O、N等≤10个） 自然规律不可违背</a:t>
            </a:r>
            <a:endParaRPr lang="en-US" sz="1400" dirty="0"/>
          </a:p>
        </p:txBody>
      </p:sp>
      <p:sp>
        <p:nvSpPr>
          <p:cNvPr id="16" name="Text 3"/>
          <p:cNvSpPr txBox="1"/>
          <p:nvPr/>
        </p:nvSpPr>
        <p:spPr>
          <a:xfrm>
            <a:off x="5312664" y="5148072"/>
            <a:ext cx="8513064" cy="3200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人类经验</a:t>
            </a:r>
            <a:endParaRPr lang="en-US" sz="1600" dirty="0"/>
          </a:p>
        </p:txBody>
      </p:sp>
      <p:sp>
        <p:nvSpPr>
          <p:cNvPr id="17" name="Text 4"/>
          <p:cNvSpPr txBox="1"/>
          <p:nvPr/>
        </p:nvSpPr>
        <p:spPr>
          <a:xfrm>
            <a:off x="5312664" y="5486400"/>
            <a:ext cx="8513064" cy="5303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QED、Lipinski规则、合成可及性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前人智慧的结晶</a:t>
            </a:r>
            <a:endParaRPr lang="en-US" sz="1400" dirty="0"/>
          </a:p>
        </p:txBody>
      </p:sp>
      <p:sp>
        <p:nvSpPr>
          <p:cNvPr id="18" name="Text 5"/>
          <p:cNvSpPr txBox="1"/>
          <p:nvPr/>
        </p:nvSpPr>
        <p:spPr>
          <a:xfrm>
            <a:off x="5961888" y="6574536"/>
            <a:ext cx="7863840" cy="3200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自我约束</a:t>
            </a:r>
            <a:endParaRPr lang="en-US" sz="1600" dirty="0"/>
          </a:p>
        </p:txBody>
      </p:sp>
      <p:sp>
        <p:nvSpPr>
          <p:cNvPr id="19" name="Text 6"/>
          <p:cNvSpPr txBox="1"/>
          <p:nvPr/>
        </p:nvSpPr>
        <p:spPr>
          <a:xfrm>
            <a:off x="5961888" y="6903720"/>
            <a:ext cx="7863840" cy="5303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CustomAlerts的SMARTS规则</a:t>
            </a:r>
            <a:endParaRPr lang="en-US" sz="1400" dirty="0"/>
          </a:p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避免已知陷阱</a:t>
            </a:r>
            <a:endParaRPr lang="en-US" sz="1400" dirty="0"/>
          </a:p>
        </p:txBody>
      </p:sp>
      <p:sp>
        <p:nvSpPr>
          <p:cNvPr id="20" name="Text 7"/>
          <p:cNvSpPr txBox="1"/>
          <p:nvPr/>
        </p:nvSpPr>
        <p:spPr>
          <a:xfrm>
            <a:off x="4133088" y="2441448"/>
            <a:ext cx="9701784" cy="3200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哲学核心</a:t>
            </a:r>
            <a:endParaRPr lang="en-US" sz="1600" dirty="0"/>
          </a:p>
        </p:txBody>
      </p:sp>
      <p:sp>
        <p:nvSpPr>
          <p:cNvPr id="21" name="Text 8"/>
          <p:cNvSpPr txBox="1"/>
          <p:nvPr/>
        </p:nvSpPr>
        <p:spPr>
          <a:xfrm>
            <a:off x="4133088" y="2770632"/>
            <a:ext cx="9701784" cy="5303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机器学习的"榜样"不是单一的，而是：</a:t>
            </a:r>
            <a:endParaRPr lang="en-US" sz="1400" dirty="0"/>
          </a:p>
        </p:txBody>
      </p:sp>
      <p:sp>
        <p:nvSpPr>
          <p:cNvPr id="22" name="Text 9"/>
          <p:cNvSpPr txBox="1"/>
          <p:nvPr/>
        </p:nvSpPr>
        <p:spPr>
          <a:xfrm>
            <a:off x="3035808" y="2743200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2000" dirty="0"/>
          </a:p>
        </p:txBody>
      </p:sp>
      <p:sp>
        <p:nvSpPr>
          <p:cNvPr id="23" name="Text 10"/>
          <p:cNvSpPr txBox="1"/>
          <p:nvPr/>
        </p:nvSpPr>
        <p:spPr>
          <a:xfrm>
            <a:off x="3035808" y="4187952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2000" dirty="0"/>
          </a:p>
        </p:txBody>
      </p:sp>
      <p:sp>
        <p:nvSpPr>
          <p:cNvPr id="24" name="Text 11"/>
          <p:cNvSpPr txBox="1"/>
          <p:nvPr/>
        </p:nvSpPr>
        <p:spPr>
          <a:xfrm>
            <a:off x="3035808" y="5541264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2000" dirty="0"/>
          </a:p>
        </p:txBody>
      </p:sp>
      <p:sp>
        <p:nvSpPr>
          <p:cNvPr id="25" name="Text 12"/>
          <p:cNvSpPr txBox="1"/>
          <p:nvPr/>
        </p:nvSpPr>
        <p:spPr>
          <a:xfrm>
            <a:off x="3035808" y="6922008"/>
            <a:ext cx="4206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2000" dirty="0"/>
          </a:p>
        </p:txBody>
      </p:sp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4681728" y="566928"/>
            <a:ext cx="8375904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机器必须学习吗？</a:t>
            </a:r>
            <a:endParaRPr lang="en-US" sz="2800" dirty="0"/>
          </a:p>
        </p:txBody>
      </p:sp>
      <p:sp>
        <p:nvSpPr>
          <p:cNvPr id="3" name="Text 1"/>
          <p:cNvSpPr txBox="1"/>
          <p:nvPr/>
        </p:nvSpPr>
        <p:spPr>
          <a:xfrm>
            <a:off x="14054328" y="566928"/>
            <a:ext cx="43891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4654296" y="1527048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5" name="Text 3"/>
          <p:cNvSpPr txBox="1"/>
          <p:nvPr/>
        </p:nvSpPr>
        <p:spPr>
          <a:xfrm>
            <a:off x="4654296" y="1627632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学习的榜样是什么？</a:t>
            </a:r>
            <a:endParaRPr lang="en-US" sz="2800" dirty="0"/>
          </a:p>
        </p:txBody>
      </p:sp>
      <p:sp>
        <p:nvSpPr>
          <p:cNvPr id="6" name="Text 4"/>
          <p:cNvSpPr txBox="1"/>
          <p:nvPr/>
        </p:nvSpPr>
        <p:spPr>
          <a:xfrm>
            <a:off x="14063472" y="1627632"/>
            <a:ext cx="585216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2800" dirty="0"/>
          </a:p>
        </p:txBody>
      </p:sp>
      <p:sp>
        <p:nvSpPr>
          <p:cNvPr id="7" name="Shape 5"/>
          <p:cNvSpPr/>
          <p:nvPr/>
        </p:nvSpPr>
        <p:spPr>
          <a:xfrm>
            <a:off x="4636008" y="259689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8" name="Text 6"/>
          <p:cNvSpPr txBox="1"/>
          <p:nvPr/>
        </p:nvSpPr>
        <p:spPr>
          <a:xfrm>
            <a:off x="4654296" y="2697480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从哪里学习？</a:t>
            </a:r>
            <a:endParaRPr lang="en-US" sz="2800" dirty="0"/>
          </a:p>
        </p:txBody>
      </p:sp>
      <p:sp>
        <p:nvSpPr>
          <p:cNvPr id="9" name="Text 7"/>
          <p:cNvSpPr txBox="1"/>
          <p:nvPr/>
        </p:nvSpPr>
        <p:spPr>
          <a:xfrm>
            <a:off x="14063472" y="2697480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4352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2800" dirty="0"/>
          </a:p>
        </p:txBody>
      </p:sp>
      <p:sp>
        <p:nvSpPr>
          <p:cNvPr id="10" name="Shape 8"/>
          <p:cNvSpPr/>
          <p:nvPr/>
        </p:nvSpPr>
        <p:spPr>
          <a:xfrm>
            <a:off x="4636008" y="3666744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1" name="Text 9"/>
          <p:cNvSpPr txBox="1"/>
          <p:nvPr/>
        </p:nvSpPr>
        <p:spPr>
          <a:xfrm>
            <a:off x="4654296" y="3767328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没有活性数据时，机器能学什么？</a:t>
            </a:r>
            <a:endParaRPr lang="en-US" sz="2800" dirty="0"/>
          </a:p>
        </p:txBody>
      </p:sp>
      <p:sp>
        <p:nvSpPr>
          <p:cNvPr id="12" name="Text 10"/>
          <p:cNvSpPr txBox="1"/>
          <p:nvPr/>
        </p:nvSpPr>
        <p:spPr>
          <a:xfrm>
            <a:off x="14063472" y="3767328"/>
            <a:ext cx="594360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2800" dirty="0"/>
          </a:p>
        </p:txBody>
      </p:sp>
      <p:sp>
        <p:nvSpPr>
          <p:cNvPr id="13" name="Shape 11"/>
          <p:cNvSpPr/>
          <p:nvPr/>
        </p:nvSpPr>
        <p:spPr>
          <a:xfrm>
            <a:off x="4636008" y="4736592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4" name="Text 12"/>
          <p:cNvSpPr txBox="1"/>
          <p:nvPr/>
        </p:nvSpPr>
        <p:spPr>
          <a:xfrm>
            <a:off x="4654296" y="4837176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哲学核心：学习的本质是什么？</a:t>
            </a:r>
            <a:endParaRPr lang="en-US" sz="2800" dirty="0"/>
          </a:p>
        </p:txBody>
      </p:sp>
      <p:sp>
        <p:nvSpPr>
          <p:cNvPr id="15" name="Text 13"/>
          <p:cNvSpPr txBox="1"/>
          <p:nvPr/>
        </p:nvSpPr>
        <p:spPr>
          <a:xfrm>
            <a:off x="14063472" y="4837176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05</a:t>
            </a:r>
            <a:endParaRPr lang="en-US" sz="2800" dirty="0"/>
          </a:p>
        </p:txBody>
      </p:sp>
      <p:sp>
        <p:nvSpPr>
          <p:cNvPr id="16" name="Shape 14"/>
          <p:cNvSpPr/>
          <p:nvPr/>
        </p:nvSpPr>
        <p:spPr>
          <a:xfrm>
            <a:off x="4636008" y="5806440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7" name="Text 15"/>
          <p:cNvSpPr txBox="1"/>
          <p:nvPr/>
        </p:nvSpPr>
        <p:spPr>
          <a:xfrm>
            <a:off x="4654296" y="5907024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实践中的启示</a:t>
            </a:r>
            <a:endParaRPr lang="en-US" sz="2800" dirty="0"/>
          </a:p>
        </p:txBody>
      </p:sp>
      <p:sp>
        <p:nvSpPr>
          <p:cNvPr id="18" name="Text 16"/>
          <p:cNvSpPr txBox="1"/>
          <p:nvPr/>
        </p:nvSpPr>
        <p:spPr>
          <a:xfrm>
            <a:off x="14063472" y="5907024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06</a:t>
            </a:r>
            <a:endParaRPr lang="en-US" sz="2800" dirty="0"/>
          </a:p>
        </p:txBody>
      </p:sp>
      <p:sp>
        <p:nvSpPr>
          <p:cNvPr id="19" name="Shape 17"/>
          <p:cNvSpPr/>
          <p:nvPr/>
        </p:nvSpPr>
        <p:spPr>
          <a:xfrm>
            <a:off x="4636008" y="6876288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0" name="Text 18"/>
          <p:cNvSpPr txBox="1"/>
          <p:nvPr/>
        </p:nvSpPr>
        <p:spPr>
          <a:xfrm>
            <a:off x="4654296" y="6976872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哲学结论</a:t>
            </a:r>
            <a:endParaRPr lang="en-US" sz="2800" dirty="0"/>
          </a:p>
        </p:txBody>
      </p:sp>
      <p:sp>
        <p:nvSpPr>
          <p:cNvPr id="21" name="Text 19"/>
          <p:cNvSpPr txBox="1"/>
          <p:nvPr/>
        </p:nvSpPr>
        <p:spPr>
          <a:xfrm>
            <a:off x="14054328" y="6976872"/>
            <a:ext cx="539496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07</a:t>
            </a:r>
            <a:endParaRPr lang="en-US" sz="2800" dirty="0"/>
          </a:p>
        </p:txBody>
      </p:sp>
      <p:sp>
        <p:nvSpPr>
          <p:cNvPr id="22" name="Shape 20"/>
          <p:cNvSpPr/>
          <p:nvPr/>
        </p:nvSpPr>
        <p:spPr>
          <a:xfrm>
            <a:off x="4636008" y="794613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3" name="Text 21"/>
          <p:cNvSpPr txBox="1"/>
          <p:nvPr/>
        </p:nvSpPr>
        <p:spPr>
          <a:xfrm>
            <a:off x="566928" y="1408176"/>
            <a:ext cx="1088136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400" b="1" dirty="0">
                <a:solidFill>
                  <a:srgbClr val="80808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CONTENTS</a:t>
            </a:r>
            <a:endParaRPr lang="en-US" sz="1400" dirty="0"/>
          </a:p>
        </p:txBody>
      </p:sp>
      <p:sp>
        <p:nvSpPr>
          <p:cNvPr id="24" name="Text 22"/>
          <p:cNvSpPr txBox="1"/>
          <p:nvPr/>
        </p:nvSpPr>
        <p:spPr>
          <a:xfrm>
            <a:off x="566928" y="777240"/>
            <a:ext cx="1371600" cy="6858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目录</a:t>
            </a:r>
            <a:endParaRPr 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1389888" y="466344"/>
            <a:ext cx="12838176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知识的三个来源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544" y="2240280"/>
            <a:ext cx="4837176" cy="482803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894576" y="1728216"/>
            <a:ext cx="6885432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显式数据</a:t>
            </a:r>
            <a:endParaRPr lang="en-US" sz="1800" dirty="0"/>
          </a:p>
        </p:txBody>
      </p:sp>
      <p:sp>
        <p:nvSpPr>
          <p:cNvPr id="5" name="Text 2"/>
          <p:cNvSpPr txBox="1"/>
          <p:nvPr/>
        </p:nvSpPr>
        <p:spPr>
          <a:xfrm>
            <a:off x="7324344" y="4050792"/>
            <a:ext cx="6894576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隐式知识</a:t>
            </a:r>
            <a:endParaRPr lang="en-US" sz="1800" dirty="0"/>
          </a:p>
        </p:txBody>
      </p:sp>
      <p:sp>
        <p:nvSpPr>
          <p:cNvPr id="6" name="Text 3"/>
          <p:cNvSpPr txBox="1"/>
          <p:nvPr/>
        </p:nvSpPr>
        <p:spPr>
          <a:xfrm>
            <a:off x="6858000" y="6272784"/>
            <a:ext cx="6885432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探索产生的新知识</a:t>
            </a:r>
            <a:endParaRPr lang="en-US" sz="1800" dirty="0"/>
          </a:p>
        </p:txBody>
      </p:sp>
      <p:sp>
        <p:nvSpPr>
          <p:cNvPr id="7" name="Text 4"/>
          <p:cNvSpPr txBox="1"/>
          <p:nvPr/>
        </p:nvSpPr>
        <p:spPr>
          <a:xfrm>
            <a:off x="6903720" y="2112264"/>
            <a:ext cx="6885432" cy="138988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2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tomL配置：活性数据的"影子" - QSAR模型</a:t>
            </a:r>
            <a:endParaRPr lang="en-US" sz="1200" dirty="0"/>
          </a:p>
          <a:p>
            <a:pPr algn="l">
              <a:lnSpc>
                <a:spcPct val="125000"/>
              </a:lnSpc>
            </a:pPr>
            <a:r>
              <a:rPr lang="en-US" sz="12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model_path = "random_forest_champion.joblib"</a:t>
            </a:r>
            <a:endParaRPr lang="en-US" sz="1200" dirty="0"/>
          </a:p>
          <a:p>
            <a:pPr algn="l">
              <a:lnSpc>
                <a:spcPct val="125000"/>
              </a:lnSpc>
            </a:pPr>
            <a:r>
              <a:rPr lang="en-US" sz="12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化学空间的"地图" - 先验分布</a:t>
            </a:r>
            <a:endParaRPr lang="en-US" sz="1200" dirty="0"/>
          </a:p>
          <a:p>
            <a:pPr algn="l">
              <a:lnSpc>
                <a:spcPct val="125000"/>
              </a:lnSpc>
            </a:pPr>
            <a:r>
              <a:rPr lang="en-US" sz="12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prior_file = "denv_ultra_clean_model.model"</a:t>
            </a:r>
            <a:endParaRPr lang="en-US" sz="1200" dirty="0"/>
          </a:p>
          <a:p>
            <a:pPr algn="l">
              <a:lnSpc>
                <a:spcPct val="125000"/>
              </a:lnSpc>
            </a:pPr>
            <a:r>
              <a:rPr lang="en-US" sz="12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启发式种子</a:t>
            </a:r>
            <a:endParaRPr lang="en-US" sz="1200" dirty="0"/>
          </a:p>
          <a:p>
            <a:pPr algn="l">
              <a:lnSpc>
                <a:spcPct val="125000"/>
              </a:lnSpc>
            </a:pPr>
            <a:r>
              <a:rPr lang="en-US" sz="12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smiles_file = "denv_ultra_clean.tsv"</a:t>
            </a:r>
            <a:endParaRPr lang="en-US" sz="1200" dirty="0"/>
          </a:p>
        </p:txBody>
      </p:sp>
      <p:sp>
        <p:nvSpPr>
          <p:cNvPr id="8" name="Text 5"/>
          <p:cNvSpPr txBox="1"/>
          <p:nvPr/>
        </p:nvSpPr>
        <p:spPr>
          <a:xfrm>
            <a:off x="7324344" y="4462272"/>
            <a:ext cx="6894576" cy="138988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toml配置：类药性的集体智慧</a:t>
            </a:r>
            <a:endParaRPr lang="en-US" sz="1500" dirty="0"/>
          </a:p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[scoring.component.Qed]  # 基于FDA批准药物统计</a:t>
            </a:r>
            <a:endParaRPr lang="en-US" sz="1500" dirty="0"/>
          </a:p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合成化学家的经验</a:t>
            </a:r>
            <a:endParaRPr lang="en-US" sz="1500" dirty="0"/>
          </a:p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[scoring.component.SAScore]</a:t>
            </a:r>
            <a:endParaRPr lang="en-US" sz="1500" dirty="0"/>
          </a:p>
        </p:txBody>
      </p:sp>
      <p:sp>
        <p:nvSpPr>
          <p:cNvPr id="9" name="Text 6"/>
          <p:cNvSpPr txBox="1"/>
          <p:nvPr/>
        </p:nvSpPr>
        <p:spPr>
          <a:xfrm>
            <a:off x="6867144" y="6665976"/>
            <a:ext cx="6876288" cy="13716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toml配置：多样性过滤</a:t>
            </a:r>
            <a:endParaRPr lang="en-US" sz="1500" dirty="0"/>
          </a:p>
          <a:p>
            <a:pPr algn="l">
              <a:lnSpc>
                <a:spcPct val="125000"/>
              </a:lnSpc>
            </a:pPr>
            <a:r>
              <a:rPr lang="en-US" sz="1500" dirty="0">
                <a:solidFill>
                  <a:srgbClr val="4D5B61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type = "IdenticalMurckoScaffold"  # 强制探索不同骨架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08192" y="1728216"/>
            <a:ext cx="603504" cy="603504"/>
          </a:xfrm>
          <a:prstGeom prst="ellipse">
            <a:avLst/>
          </a:prstGeom>
          <a:solidFill>
            <a:srgbClr val="4352E7"/>
          </a:solidFill>
          <a:ln w="19050">
            <a:solidFill>
              <a:srgbClr val="4352E7"/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6574536" y="4050792"/>
            <a:ext cx="612648" cy="612648"/>
          </a:xfrm>
          <a:prstGeom prst="ellipse">
            <a:avLst/>
          </a:prstGeom>
          <a:solidFill>
            <a:srgbClr val="1E293C"/>
          </a:solidFill>
          <a:ln w="19050">
            <a:solidFill>
              <a:srgbClr val="1E293C"/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6099048" y="6272784"/>
            <a:ext cx="612648" cy="612648"/>
          </a:xfrm>
          <a:prstGeom prst="ellipse">
            <a:avLst/>
          </a:prstGeom>
          <a:solidFill>
            <a:srgbClr val="4352E7"/>
          </a:solidFill>
          <a:ln w="19050">
            <a:solidFill>
              <a:srgbClr val="4352E7"/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3" name="Text 10"/>
          <p:cNvSpPr txBox="1"/>
          <p:nvPr/>
        </p:nvSpPr>
        <p:spPr>
          <a:xfrm>
            <a:off x="6217920" y="1837944"/>
            <a:ext cx="384048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1"/>
          <p:cNvSpPr txBox="1"/>
          <p:nvPr/>
        </p:nvSpPr>
        <p:spPr>
          <a:xfrm>
            <a:off x="6684264" y="4169664"/>
            <a:ext cx="384048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2"/>
          <p:cNvSpPr txBox="1"/>
          <p:nvPr/>
        </p:nvSpPr>
        <p:spPr>
          <a:xfrm>
            <a:off x="6217920" y="6391656"/>
            <a:ext cx="374904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16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240" y="457200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4681728" y="566928"/>
            <a:ext cx="8375904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机器必须学习吗？</a:t>
            </a:r>
            <a:endParaRPr lang="en-US" sz="2800" dirty="0"/>
          </a:p>
        </p:txBody>
      </p:sp>
      <p:sp>
        <p:nvSpPr>
          <p:cNvPr id="3" name="Text 1"/>
          <p:cNvSpPr txBox="1"/>
          <p:nvPr/>
        </p:nvSpPr>
        <p:spPr>
          <a:xfrm>
            <a:off x="14054328" y="566928"/>
            <a:ext cx="43891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4654296" y="1527048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5" name="Text 3"/>
          <p:cNvSpPr txBox="1"/>
          <p:nvPr/>
        </p:nvSpPr>
        <p:spPr>
          <a:xfrm>
            <a:off x="4654296" y="1627632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学习的榜样是什么？</a:t>
            </a:r>
            <a:endParaRPr lang="en-US" sz="2800" dirty="0"/>
          </a:p>
        </p:txBody>
      </p:sp>
      <p:sp>
        <p:nvSpPr>
          <p:cNvPr id="6" name="Text 4"/>
          <p:cNvSpPr txBox="1"/>
          <p:nvPr/>
        </p:nvSpPr>
        <p:spPr>
          <a:xfrm>
            <a:off x="14063472" y="1627632"/>
            <a:ext cx="585216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2800" dirty="0"/>
          </a:p>
        </p:txBody>
      </p:sp>
      <p:sp>
        <p:nvSpPr>
          <p:cNvPr id="7" name="Shape 5"/>
          <p:cNvSpPr/>
          <p:nvPr/>
        </p:nvSpPr>
        <p:spPr>
          <a:xfrm>
            <a:off x="4636008" y="259689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8" name="Text 6"/>
          <p:cNvSpPr txBox="1"/>
          <p:nvPr/>
        </p:nvSpPr>
        <p:spPr>
          <a:xfrm>
            <a:off x="4654296" y="2697480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从哪里学习？</a:t>
            </a:r>
            <a:endParaRPr lang="en-US" sz="2800" dirty="0"/>
          </a:p>
        </p:txBody>
      </p:sp>
      <p:sp>
        <p:nvSpPr>
          <p:cNvPr id="9" name="Text 7"/>
          <p:cNvSpPr txBox="1"/>
          <p:nvPr/>
        </p:nvSpPr>
        <p:spPr>
          <a:xfrm>
            <a:off x="14063472" y="2697480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2800" dirty="0"/>
          </a:p>
        </p:txBody>
      </p:sp>
      <p:sp>
        <p:nvSpPr>
          <p:cNvPr id="10" name="Shape 8"/>
          <p:cNvSpPr/>
          <p:nvPr/>
        </p:nvSpPr>
        <p:spPr>
          <a:xfrm>
            <a:off x="4636008" y="3666744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1" name="Text 9"/>
          <p:cNvSpPr txBox="1"/>
          <p:nvPr/>
        </p:nvSpPr>
        <p:spPr>
          <a:xfrm>
            <a:off x="4654296" y="3767328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没有活性数据时，机器能学什么？</a:t>
            </a:r>
            <a:endParaRPr lang="en-US" sz="2800" dirty="0"/>
          </a:p>
        </p:txBody>
      </p:sp>
      <p:sp>
        <p:nvSpPr>
          <p:cNvPr id="12" name="Text 10"/>
          <p:cNvSpPr txBox="1"/>
          <p:nvPr/>
        </p:nvSpPr>
        <p:spPr>
          <a:xfrm>
            <a:off x="14063472" y="3767328"/>
            <a:ext cx="594360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4352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2800" dirty="0"/>
          </a:p>
        </p:txBody>
      </p:sp>
      <p:sp>
        <p:nvSpPr>
          <p:cNvPr id="13" name="Shape 11"/>
          <p:cNvSpPr/>
          <p:nvPr/>
        </p:nvSpPr>
        <p:spPr>
          <a:xfrm>
            <a:off x="4636008" y="4736592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4" name="Text 12"/>
          <p:cNvSpPr txBox="1"/>
          <p:nvPr/>
        </p:nvSpPr>
        <p:spPr>
          <a:xfrm>
            <a:off x="4654296" y="4837176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哲学核心：学习的本质是什么？</a:t>
            </a:r>
            <a:endParaRPr lang="en-US" sz="2800" dirty="0"/>
          </a:p>
        </p:txBody>
      </p:sp>
      <p:sp>
        <p:nvSpPr>
          <p:cNvPr id="15" name="Text 13"/>
          <p:cNvSpPr txBox="1"/>
          <p:nvPr/>
        </p:nvSpPr>
        <p:spPr>
          <a:xfrm>
            <a:off x="14063472" y="4837176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05</a:t>
            </a:r>
            <a:endParaRPr lang="en-US" sz="2800" dirty="0"/>
          </a:p>
        </p:txBody>
      </p:sp>
      <p:sp>
        <p:nvSpPr>
          <p:cNvPr id="16" name="Shape 14"/>
          <p:cNvSpPr/>
          <p:nvPr/>
        </p:nvSpPr>
        <p:spPr>
          <a:xfrm>
            <a:off x="4636008" y="5806440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17" name="Text 15"/>
          <p:cNvSpPr txBox="1"/>
          <p:nvPr/>
        </p:nvSpPr>
        <p:spPr>
          <a:xfrm>
            <a:off x="4654296" y="5907024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实践中的启示</a:t>
            </a:r>
            <a:endParaRPr lang="en-US" sz="2800" dirty="0"/>
          </a:p>
        </p:txBody>
      </p:sp>
      <p:sp>
        <p:nvSpPr>
          <p:cNvPr id="18" name="Text 16"/>
          <p:cNvSpPr txBox="1"/>
          <p:nvPr/>
        </p:nvSpPr>
        <p:spPr>
          <a:xfrm>
            <a:off x="14063472" y="5907024"/>
            <a:ext cx="566928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06</a:t>
            </a:r>
            <a:endParaRPr lang="en-US" sz="2800" dirty="0"/>
          </a:p>
        </p:txBody>
      </p:sp>
      <p:sp>
        <p:nvSpPr>
          <p:cNvPr id="19" name="Shape 17"/>
          <p:cNvSpPr/>
          <p:nvPr/>
        </p:nvSpPr>
        <p:spPr>
          <a:xfrm>
            <a:off x="4636008" y="6876288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0" name="Text 18"/>
          <p:cNvSpPr txBox="1"/>
          <p:nvPr/>
        </p:nvSpPr>
        <p:spPr>
          <a:xfrm>
            <a:off x="4654296" y="6976872"/>
            <a:ext cx="8394192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DBE1E3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哲学结论</a:t>
            </a:r>
            <a:endParaRPr lang="en-US" sz="2800" dirty="0"/>
          </a:p>
        </p:txBody>
      </p:sp>
      <p:sp>
        <p:nvSpPr>
          <p:cNvPr id="21" name="Text 19"/>
          <p:cNvSpPr txBox="1"/>
          <p:nvPr/>
        </p:nvSpPr>
        <p:spPr>
          <a:xfrm>
            <a:off x="14054328" y="6976872"/>
            <a:ext cx="539496" cy="9601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E4E6FC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07</a:t>
            </a:r>
            <a:endParaRPr lang="en-US" sz="2800" dirty="0"/>
          </a:p>
        </p:txBody>
      </p:sp>
      <p:sp>
        <p:nvSpPr>
          <p:cNvPr id="22" name="Shape 20"/>
          <p:cNvSpPr/>
          <p:nvPr/>
        </p:nvSpPr>
        <p:spPr>
          <a:xfrm>
            <a:off x="4636008" y="7946136"/>
            <a:ext cx="9820656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808080">
                <a:alpha val="25098"/>
              </a:srgbClr>
            </a:solidFill>
            <a:prstDash val="solid"/>
            <a:headEnd type="none"/>
            <a:tailEnd type="none"/>
          </a:ln>
          <a:effectLst>
            <a:outerShdw kx="0" ky="0" rotWithShape="0" sx="100000" sy="100000" blurRad="101600" dist="50800" dir="16200000" algn="bl">
              <a:srgbClr val="000000">
                <a:alpha val="0"/>
              </a:srgbClr>
            </a:outerShdw>
          </a:effectLst>
        </p:spPr>
      </p:sp>
      <p:sp>
        <p:nvSpPr>
          <p:cNvPr id="23" name="Text 21"/>
          <p:cNvSpPr txBox="1"/>
          <p:nvPr/>
        </p:nvSpPr>
        <p:spPr>
          <a:xfrm>
            <a:off x="566928" y="1408176"/>
            <a:ext cx="1088136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400" b="1" dirty="0">
                <a:solidFill>
                  <a:srgbClr val="80808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CONTENTS</a:t>
            </a:r>
            <a:endParaRPr lang="en-US" sz="1400" dirty="0"/>
          </a:p>
        </p:txBody>
      </p:sp>
      <p:sp>
        <p:nvSpPr>
          <p:cNvPr id="24" name="Text 22"/>
          <p:cNvSpPr txBox="1"/>
          <p:nvPr/>
        </p:nvSpPr>
        <p:spPr>
          <a:xfrm>
            <a:off x="566928" y="777240"/>
            <a:ext cx="1371600" cy="6858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1B2022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目录</a:t>
            </a:r>
            <a:endParaRPr 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机器学习的哲学与实践：从知识结构到系统设计</dc:title>
  <dc:subject>机器学习的哲学与实践：从知识结构到系统设计</dc:subject>
  <dc:creator>ShareVip686</dc:creator>
  <cp:lastModifiedBy>ShareVip686</cp:lastModifiedBy>
  <cp:revision>1</cp:revision>
  <dcterms:created xsi:type="dcterms:W3CDTF">2025-10-04T08:38:15Z</dcterms:created>
  <dcterms:modified xsi:type="dcterms:W3CDTF">2025-10-04T08:38:15Z</dcterms:modified>
</cp:coreProperties>
</file>